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5D"/>
    <a:srgbClr val="11DDFF"/>
    <a:srgbClr val="4FE6FF"/>
    <a:srgbClr val="00B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4"/>
  </p:normalViewPr>
  <p:slideViewPr>
    <p:cSldViewPr snapToGrid="0" snapToObjects="1">
      <p:cViewPr varScale="1">
        <p:scale>
          <a:sx n="73" d="100"/>
          <a:sy n="73" d="100"/>
        </p:scale>
        <p:origin x="91" y="168"/>
      </p:cViewPr>
      <p:guideLst>
        <p:guide orient="horz" pos="34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2" d="100"/>
          <a:sy n="62" d="100"/>
        </p:scale>
        <p:origin x="31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8FD3E-1513-4922-836E-69C1F256584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9F9-6F6C-4B1C-8474-9809D7DA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979F9-6F6C-4B1C-8474-9809D7DAE2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8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0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7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0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05A4-B662-294F-9DA1-5D9B91FD62B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1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B67B-F644-49E3-B9C9-2951F830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81" y="0"/>
            <a:ext cx="11642838" cy="1137055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Delayed Gastric Emptying Post-Esophagectomy: A Single Institution Experience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4CF4FF-198F-4038-A94A-73E2DD96E73F}"/>
              </a:ext>
            </a:extLst>
          </p:cNvPr>
          <p:cNvGrpSpPr/>
          <p:nvPr/>
        </p:nvGrpSpPr>
        <p:grpSpPr>
          <a:xfrm>
            <a:off x="274581" y="1137055"/>
            <a:ext cx="11642838" cy="4453641"/>
            <a:chOff x="274581" y="1137055"/>
            <a:chExt cx="11642838" cy="44536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66F968-4A60-40CC-ABF8-1715250DD3A4}"/>
                </a:ext>
              </a:extLst>
            </p:cNvPr>
            <p:cNvSpPr/>
            <p:nvPr/>
          </p:nvSpPr>
          <p:spPr>
            <a:xfrm>
              <a:off x="274581" y="1137055"/>
              <a:ext cx="3880946" cy="4453641"/>
            </a:xfrm>
            <a:prstGeom prst="rect">
              <a:avLst/>
            </a:prstGeom>
            <a:solidFill>
              <a:srgbClr val="00B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STUDY POPULATION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149 esophagectomies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(2007-2019)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DGE		No DGE</a:t>
              </a:r>
            </a:p>
            <a:p>
              <a:pPr algn="ctr"/>
              <a:r>
                <a: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=114		</a:t>
              </a:r>
              <a:r>
                <a: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=35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collected: demographics, clinicopathologic, surgery, treatments, outcomes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2BD41FA-277E-48C9-A86D-24E908BEAB43}"/>
                </a:ext>
              </a:extLst>
            </p:cNvPr>
            <p:cNvSpPr/>
            <p:nvPr/>
          </p:nvSpPr>
          <p:spPr>
            <a:xfrm>
              <a:off x="4155527" y="1137055"/>
              <a:ext cx="3880946" cy="4453641"/>
            </a:xfrm>
            <a:prstGeom prst="rect">
              <a:avLst/>
            </a:prstGeom>
            <a:solidFill>
              <a:srgbClr val="11D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Surgery type was different between DGE and normal emptying cohorts (</a:t>
              </a:r>
              <a:r>
                <a: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=0.005)</a:t>
              </a:r>
            </a:p>
            <a:p>
              <a:pPr algn="ctr"/>
              <a:endPara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difference in DGE by diabetes (</a:t>
              </a:r>
              <a:r>
                <a: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=0.25)</a:t>
              </a:r>
            </a:p>
            <a:p>
              <a:pPr algn="ctr"/>
              <a:endPara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difference in DGE for any intraoperative pyloric procedure versus none (</a:t>
              </a:r>
              <a:r>
                <a: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=0.36)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BDD0B3E-97C4-4961-85FC-17F984B231B4}"/>
                </a:ext>
              </a:extLst>
            </p:cNvPr>
            <p:cNvSpPr/>
            <p:nvPr/>
          </p:nvSpPr>
          <p:spPr>
            <a:xfrm>
              <a:off x="8036473" y="1137055"/>
              <a:ext cx="3880946" cy="4453641"/>
            </a:xfrm>
            <a:prstGeom prst="rect">
              <a:avLst/>
            </a:prstGeom>
            <a:solidFill>
              <a:srgbClr val="00B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TREATMENT ALGORITHM</a:t>
              </a:r>
            </a:p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1067D66-3B18-4C13-BE99-9FADBCAC927E}"/>
              </a:ext>
            </a:extLst>
          </p:cNvPr>
          <p:cNvGrpSpPr/>
          <p:nvPr/>
        </p:nvGrpSpPr>
        <p:grpSpPr>
          <a:xfrm>
            <a:off x="274581" y="5590696"/>
            <a:ext cx="11642838" cy="1267304"/>
            <a:chOff x="274581" y="5590696"/>
            <a:chExt cx="11642838" cy="126730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5C1BC0D-3D40-4F7D-9935-BB8BC885EA74}"/>
                </a:ext>
              </a:extLst>
            </p:cNvPr>
            <p:cNvSpPr txBox="1"/>
            <p:nvPr/>
          </p:nvSpPr>
          <p:spPr>
            <a:xfrm>
              <a:off x="3204022" y="6627168"/>
              <a:ext cx="57775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@Innovationsjour | Copyright © The Author(s) 2020. All rights reserved. Published by SAGE Publishing Inc.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0300ED5C-CD19-4926-A571-D5CC9C00E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581" y="5590696"/>
              <a:ext cx="11642838" cy="103647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A0A69DF-628C-48B0-9981-44EBE0D1E2AA}"/>
                </a:ext>
              </a:extLst>
            </p:cNvPr>
            <p:cNvSpPr txBox="1"/>
            <p:nvPr/>
          </p:nvSpPr>
          <p:spPr>
            <a:xfrm>
              <a:off x="4026773" y="6280919"/>
              <a:ext cx="4781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Frederick et al. </a:t>
              </a:r>
              <a:r>
                <a:rPr lang="en-US" sz="14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Innovations</a:t>
              </a: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November/December 2020.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F6CB59E-8415-403F-9C75-E4E1398E0861}"/>
              </a:ext>
            </a:extLst>
          </p:cNvPr>
          <p:cNvGrpSpPr/>
          <p:nvPr/>
        </p:nvGrpSpPr>
        <p:grpSpPr>
          <a:xfrm>
            <a:off x="1649321" y="2816418"/>
            <a:ext cx="1131465" cy="754346"/>
            <a:chOff x="1640836" y="2816418"/>
            <a:chExt cx="1131465" cy="754346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549B871-96C3-4087-B1B0-5A12243D15FF}"/>
                </a:ext>
              </a:extLst>
            </p:cNvPr>
            <p:cNvCxnSpPr>
              <a:cxnSpLocks/>
            </p:cNvCxnSpPr>
            <p:nvPr/>
          </p:nvCxnSpPr>
          <p:spPr>
            <a:xfrm>
              <a:off x="2202976" y="2816418"/>
              <a:ext cx="569325" cy="7325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37E9C412-F232-4580-982A-E8FE63B34E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40836" y="2816418"/>
              <a:ext cx="586297" cy="75434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16ED15-DC96-40BD-ADE8-38F11A9A7CEC}"/>
              </a:ext>
            </a:extLst>
          </p:cNvPr>
          <p:cNvGrpSpPr/>
          <p:nvPr/>
        </p:nvGrpSpPr>
        <p:grpSpPr>
          <a:xfrm>
            <a:off x="8173828" y="1898791"/>
            <a:ext cx="3604167" cy="3608214"/>
            <a:chOff x="6466334" y="921581"/>
            <a:chExt cx="5228949" cy="5057469"/>
          </a:xfrm>
        </p:grpSpPr>
        <p:sp>
          <p:nvSpPr>
            <p:cNvPr id="42" name="Rounded Rectangle 40">
              <a:extLst>
                <a:ext uri="{FF2B5EF4-FFF2-40B4-BE49-F238E27FC236}">
                  <a16:creationId xmlns:a16="http://schemas.microsoft.com/office/drawing/2014/main" id="{48536B17-D4BD-41AF-AA75-6CD3DBB18BEA}"/>
                </a:ext>
              </a:extLst>
            </p:cNvPr>
            <p:cNvSpPr/>
            <p:nvPr/>
          </p:nvSpPr>
          <p:spPr>
            <a:xfrm>
              <a:off x="6466334" y="921581"/>
              <a:ext cx="1665514" cy="539005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Esophagectomy w gastric pull-up</a:t>
              </a:r>
            </a:p>
          </p:txBody>
        </p:sp>
        <p:sp>
          <p:nvSpPr>
            <p:cNvPr id="43" name="Rounded Rectangle 41">
              <a:extLst>
                <a:ext uri="{FF2B5EF4-FFF2-40B4-BE49-F238E27FC236}">
                  <a16:creationId xmlns:a16="http://schemas.microsoft.com/office/drawing/2014/main" id="{8E732875-1EB3-46FF-85A7-8DE8AE2964B5}"/>
                </a:ext>
              </a:extLst>
            </p:cNvPr>
            <p:cNvSpPr/>
            <p:nvPr/>
          </p:nvSpPr>
          <p:spPr>
            <a:xfrm>
              <a:off x="6470093" y="1660939"/>
              <a:ext cx="1665514" cy="539004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Postop </a:t>
              </a:r>
              <a:r>
                <a:rPr lang="en-US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esophagram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w/in 5 days</a:t>
              </a:r>
            </a:p>
          </p:txBody>
        </p:sp>
        <p:sp>
          <p:nvSpPr>
            <p:cNvPr id="44" name="Rounded Rectangle 42">
              <a:extLst>
                <a:ext uri="{FF2B5EF4-FFF2-40B4-BE49-F238E27FC236}">
                  <a16:creationId xmlns:a16="http://schemas.microsoft.com/office/drawing/2014/main" id="{2AFEDD3C-F08C-48E4-B0BD-A5C41E3ACC40}"/>
                </a:ext>
              </a:extLst>
            </p:cNvPr>
            <p:cNvSpPr/>
            <p:nvPr/>
          </p:nvSpPr>
          <p:spPr>
            <a:xfrm>
              <a:off x="6470093" y="2425397"/>
              <a:ext cx="1665514" cy="539004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Normal</a:t>
              </a:r>
            </a:p>
          </p:txBody>
        </p:sp>
        <p:sp>
          <p:nvSpPr>
            <p:cNvPr id="45" name="Rounded Rectangle 43">
              <a:extLst>
                <a:ext uri="{FF2B5EF4-FFF2-40B4-BE49-F238E27FC236}">
                  <a16:creationId xmlns:a16="http://schemas.microsoft.com/office/drawing/2014/main" id="{307DB44F-A40B-43EE-89B1-895E00C8A665}"/>
                </a:ext>
              </a:extLst>
            </p:cNvPr>
            <p:cNvSpPr/>
            <p:nvPr/>
          </p:nvSpPr>
          <p:spPr>
            <a:xfrm>
              <a:off x="6490740" y="3176313"/>
              <a:ext cx="1665514" cy="539004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F/U 2 weeks</a:t>
              </a:r>
            </a:p>
          </p:txBody>
        </p:sp>
        <p:sp>
          <p:nvSpPr>
            <p:cNvPr id="46" name="Down Arrow 45">
              <a:extLst>
                <a:ext uri="{FF2B5EF4-FFF2-40B4-BE49-F238E27FC236}">
                  <a16:creationId xmlns:a16="http://schemas.microsoft.com/office/drawing/2014/main" id="{34EACC58-91B3-4755-99EE-1F71A7F44E15}"/>
                </a:ext>
              </a:extLst>
            </p:cNvPr>
            <p:cNvSpPr/>
            <p:nvPr/>
          </p:nvSpPr>
          <p:spPr>
            <a:xfrm>
              <a:off x="7196825" y="1445854"/>
              <a:ext cx="265709" cy="28703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Down Arrow 46">
              <a:extLst>
                <a:ext uri="{FF2B5EF4-FFF2-40B4-BE49-F238E27FC236}">
                  <a16:creationId xmlns:a16="http://schemas.microsoft.com/office/drawing/2014/main" id="{E017DBBB-EAF3-4FBC-AF6C-60EB9B7A0C8D}"/>
                </a:ext>
              </a:extLst>
            </p:cNvPr>
            <p:cNvSpPr/>
            <p:nvPr/>
          </p:nvSpPr>
          <p:spPr>
            <a:xfrm>
              <a:off x="7172430" y="2175197"/>
              <a:ext cx="289722" cy="38664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Down Arrow 47">
              <a:extLst>
                <a:ext uri="{FF2B5EF4-FFF2-40B4-BE49-F238E27FC236}">
                  <a16:creationId xmlns:a16="http://schemas.microsoft.com/office/drawing/2014/main" id="{E6EC30A5-B37A-464A-B70C-CA23E63DCFA0}"/>
                </a:ext>
              </a:extLst>
            </p:cNvPr>
            <p:cNvSpPr/>
            <p:nvPr/>
          </p:nvSpPr>
          <p:spPr>
            <a:xfrm>
              <a:off x="7191038" y="2951934"/>
              <a:ext cx="271114" cy="331766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Down Arrow 50">
              <a:extLst>
                <a:ext uri="{FF2B5EF4-FFF2-40B4-BE49-F238E27FC236}">
                  <a16:creationId xmlns:a16="http://schemas.microsoft.com/office/drawing/2014/main" id="{062BEE9D-BF12-41D0-AD78-B12F72BA8501}"/>
                </a:ext>
              </a:extLst>
            </p:cNvPr>
            <p:cNvSpPr/>
            <p:nvPr/>
          </p:nvSpPr>
          <p:spPr>
            <a:xfrm rot="19173032">
              <a:off x="8096139" y="2138736"/>
              <a:ext cx="239486" cy="321079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5C0A6781-C3D4-47E2-8277-E38E28CA164A}"/>
                </a:ext>
              </a:extLst>
            </p:cNvPr>
            <p:cNvSpPr/>
            <p:nvPr/>
          </p:nvSpPr>
          <p:spPr>
            <a:xfrm>
              <a:off x="8273850" y="2427542"/>
              <a:ext cx="1665514" cy="539004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No emptying</a:t>
              </a:r>
            </a:p>
          </p:txBody>
        </p:sp>
        <p:sp>
          <p:nvSpPr>
            <p:cNvPr id="51" name="Rounded Rectangle 51">
              <a:extLst>
                <a:ext uri="{FF2B5EF4-FFF2-40B4-BE49-F238E27FC236}">
                  <a16:creationId xmlns:a16="http://schemas.microsoft.com/office/drawing/2014/main" id="{EB7B8414-D0FB-435F-AC5D-2BB7B1D8FB9B}"/>
                </a:ext>
              </a:extLst>
            </p:cNvPr>
            <p:cNvSpPr/>
            <p:nvPr/>
          </p:nvSpPr>
          <p:spPr>
            <a:xfrm>
              <a:off x="8273850" y="3182681"/>
              <a:ext cx="1665514" cy="539004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Promotility agents</a:t>
              </a:r>
            </a:p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2-3 days</a:t>
              </a:r>
            </a:p>
          </p:txBody>
        </p:sp>
        <p:sp>
          <p:nvSpPr>
            <p:cNvPr id="52" name="Down Arrow 52">
              <a:extLst>
                <a:ext uri="{FF2B5EF4-FFF2-40B4-BE49-F238E27FC236}">
                  <a16:creationId xmlns:a16="http://schemas.microsoft.com/office/drawing/2014/main" id="{3FC0B6F2-DC68-4E8F-A2BE-3E76F35DD947}"/>
                </a:ext>
              </a:extLst>
            </p:cNvPr>
            <p:cNvSpPr/>
            <p:nvPr/>
          </p:nvSpPr>
          <p:spPr>
            <a:xfrm>
              <a:off x="8928525" y="2933280"/>
              <a:ext cx="239486" cy="32107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ounded Rectangle 53">
              <a:extLst>
                <a:ext uri="{FF2B5EF4-FFF2-40B4-BE49-F238E27FC236}">
                  <a16:creationId xmlns:a16="http://schemas.microsoft.com/office/drawing/2014/main" id="{B6C1FE1D-9DBD-417E-8FBE-D61160A42A90}"/>
                </a:ext>
              </a:extLst>
            </p:cNvPr>
            <p:cNvSpPr/>
            <p:nvPr/>
          </p:nvSpPr>
          <p:spPr>
            <a:xfrm>
              <a:off x="8273850" y="3942038"/>
              <a:ext cx="1665514" cy="539005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Evaluate NG output </a:t>
              </a:r>
            </a:p>
            <a:p>
              <a:pPr algn="ctr"/>
              <a:r>
                <a:rPr lang="en-US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Esophagram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/EGD</a:t>
              </a:r>
            </a:p>
          </p:txBody>
        </p:sp>
        <p:sp>
          <p:nvSpPr>
            <p:cNvPr id="54" name="Down Arrow 54">
              <a:extLst>
                <a:ext uri="{FF2B5EF4-FFF2-40B4-BE49-F238E27FC236}">
                  <a16:creationId xmlns:a16="http://schemas.microsoft.com/office/drawing/2014/main" id="{AEC9B4F6-00AB-40EF-B1FC-047975165755}"/>
                </a:ext>
              </a:extLst>
            </p:cNvPr>
            <p:cNvSpPr/>
            <p:nvPr/>
          </p:nvSpPr>
          <p:spPr>
            <a:xfrm>
              <a:off x="8928525" y="3696066"/>
              <a:ext cx="239486" cy="32107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ounded Rectangle 57">
              <a:extLst>
                <a:ext uri="{FF2B5EF4-FFF2-40B4-BE49-F238E27FC236}">
                  <a16:creationId xmlns:a16="http://schemas.microsoft.com/office/drawing/2014/main" id="{F399EA30-7E91-4A32-81F5-465FB01ED952}"/>
                </a:ext>
              </a:extLst>
            </p:cNvPr>
            <p:cNvSpPr/>
            <p:nvPr/>
          </p:nvSpPr>
          <p:spPr>
            <a:xfrm>
              <a:off x="6466335" y="4698463"/>
              <a:ext cx="1665514" cy="539004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Normal</a:t>
              </a:r>
            </a:p>
          </p:txBody>
        </p:sp>
        <p:sp>
          <p:nvSpPr>
            <p:cNvPr id="56" name="Down Arrow 58">
              <a:extLst>
                <a:ext uri="{FF2B5EF4-FFF2-40B4-BE49-F238E27FC236}">
                  <a16:creationId xmlns:a16="http://schemas.microsoft.com/office/drawing/2014/main" id="{485579ED-3E73-4103-AF29-B229C6F466AA}"/>
                </a:ext>
              </a:extLst>
            </p:cNvPr>
            <p:cNvSpPr/>
            <p:nvPr/>
          </p:nvSpPr>
          <p:spPr>
            <a:xfrm rot="2317969">
              <a:off x="8082221" y="4436339"/>
              <a:ext cx="239486" cy="321079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ounded Rectangle 65">
              <a:extLst>
                <a:ext uri="{FF2B5EF4-FFF2-40B4-BE49-F238E27FC236}">
                  <a16:creationId xmlns:a16="http://schemas.microsoft.com/office/drawing/2014/main" id="{079688FD-07F1-4B40-A605-3498A8EB8E48}"/>
                </a:ext>
              </a:extLst>
            </p:cNvPr>
            <p:cNvSpPr/>
            <p:nvPr/>
          </p:nvSpPr>
          <p:spPr>
            <a:xfrm>
              <a:off x="10029769" y="5440045"/>
              <a:ext cx="1665514" cy="539005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Clamp NG/NPO</a:t>
              </a:r>
            </a:p>
            <a:p>
              <a:pPr algn="ctr"/>
              <a:r>
                <a:rPr lang="en-US"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Esophagram</a:t>
              </a:r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/EGD</a:t>
              </a:r>
            </a:p>
          </p:txBody>
        </p:sp>
        <p:sp>
          <p:nvSpPr>
            <p:cNvPr id="59" name="Rounded Rectangle 76">
              <a:extLst>
                <a:ext uri="{FF2B5EF4-FFF2-40B4-BE49-F238E27FC236}">
                  <a16:creationId xmlns:a16="http://schemas.microsoft.com/office/drawing/2014/main" id="{D5966BCA-8351-4EA4-B003-5EC378688411}"/>
                </a:ext>
              </a:extLst>
            </p:cNvPr>
            <p:cNvSpPr/>
            <p:nvPr/>
          </p:nvSpPr>
          <p:spPr>
            <a:xfrm>
              <a:off x="10029769" y="4697635"/>
              <a:ext cx="1665514" cy="539005"/>
            </a:xfrm>
            <a:prstGeom prst="roundRect">
              <a:avLst/>
            </a:prstGeom>
            <a:solidFill>
              <a:srgbClr val="003A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No emptying</a:t>
              </a:r>
            </a:p>
          </p:txBody>
        </p:sp>
        <p:sp>
          <p:nvSpPr>
            <p:cNvPr id="60" name="Down Arrow 77">
              <a:extLst>
                <a:ext uri="{FF2B5EF4-FFF2-40B4-BE49-F238E27FC236}">
                  <a16:creationId xmlns:a16="http://schemas.microsoft.com/office/drawing/2014/main" id="{BC3AAF7E-5B67-4E99-852D-483114D6AED3}"/>
                </a:ext>
              </a:extLst>
            </p:cNvPr>
            <p:cNvSpPr/>
            <p:nvPr/>
          </p:nvSpPr>
          <p:spPr>
            <a:xfrm>
              <a:off x="10742784" y="5184023"/>
              <a:ext cx="239486" cy="32107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Down Arrow 75">
              <a:extLst>
                <a:ext uri="{FF2B5EF4-FFF2-40B4-BE49-F238E27FC236}">
                  <a16:creationId xmlns:a16="http://schemas.microsoft.com/office/drawing/2014/main" id="{667D4363-13B0-48B5-8A08-068ACD41C92D}"/>
                </a:ext>
              </a:extLst>
            </p:cNvPr>
            <p:cNvSpPr/>
            <p:nvPr/>
          </p:nvSpPr>
          <p:spPr>
            <a:xfrm rot="19173032">
              <a:off x="9872053" y="4439026"/>
              <a:ext cx="239486" cy="32107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3" name="Graphic 72">
            <a:extLst>
              <a:ext uri="{FF2B5EF4-FFF2-40B4-BE49-F238E27FC236}">
                <a16:creationId xmlns:a16="http://schemas.microsoft.com/office/drawing/2014/main" id="{4F5D0DA4-9635-4F09-907F-3D2759DF2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16544" y="2776050"/>
            <a:ext cx="952500" cy="952500"/>
          </a:xfrm>
          <a:prstGeom prst="rect">
            <a:avLst/>
          </a:prstGeom>
        </p:spPr>
      </p:pic>
      <p:pic>
        <p:nvPicPr>
          <p:cNvPr id="75" name="Graphic 74">
            <a:extLst>
              <a:ext uri="{FF2B5EF4-FFF2-40B4-BE49-F238E27FC236}">
                <a16:creationId xmlns:a16="http://schemas.microsoft.com/office/drawing/2014/main" id="{750D6BD9-4059-40C1-BFE3-75F16DD03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22956" y="3853493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5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160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Delayed Gastric Emptying Post-Esophagectomy: A Single Institution Experience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Kiesel</dc:creator>
  <cp:lastModifiedBy>Holmes, Sari</cp:lastModifiedBy>
  <cp:revision>25</cp:revision>
  <dcterms:created xsi:type="dcterms:W3CDTF">2019-04-26T22:59:25Z</dcterms:created>
  <dcterms:modified xsi:type="dcterms:W3CDTF">2020-09-03T18:25:12Z</dcterms:modified>
</cp:coreProperties>
</file>