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DDFF"/>
    <a:srgbClr val="4FE6FF"/>
    <a:srgbClr val="003A5D"/>
    <a:srgbClr val="00B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54"/>
  </p:normalViewPr>
  <p:slideViewPr>
    <p:cSldViewPr snapToGrid="0" snapToObjects="1">
      <p:cViewPr varScale="1">
        <p:scale>
          <a:sx n="78" d="100"/>
          <a:sy n="78" d="100"/>
        </p:scale>
        <p:origin x="5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62" d="100"/>
          <a:sy n="62" d="100"/>
        </p:scale>
        <p:origin x="315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8FD3E-1513-4922-836E-69C1F256584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979F9-6F6C-4B1C-8474-9809D7DA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37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979F9-6F6C-4B1C-8474-9809D7DAE2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54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8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2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0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7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2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3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9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0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05A4-B662-294F-9DA1-5D9B91FD62B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1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805A4-B662-294F-9DA1-5D9B91FD62B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40AD1-A2B4-CE4D-9BE1-A480AB004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1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AB67B-F644-49E3-B9C9-2951F830C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581" y="0"/>
            <a:ext cx="11642838" cy="1137055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Contemporary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Reoperative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Mitral Valve Surgery: Technical Considerations and Clinical Outcomes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54CF4FF-198F-4038-A94A-73E2DD96E73F}"/>
              </a:ext>
            </a:extLst>
          </p:cNvPr>
          <p:cNvGrpSpPr/>
          <p:nvPr/>
        </p:nvGrpSpPr>
        <p:grpSpPr>
          <a:xfrm>
            <a:off x="274581" y="1137055"/>
            <a:ext cx="11642838" cy="4453641"/>
            <a:chOff x="274581" y="1137055"/>
            <a:chExt cx="11642838" cy="445364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A66F968-4A60-40CC-ABF8-1715250DD3A4}"/>
                </a:ext>
              </a:extLst>
            </p:cNvPr>
            <p:cNvSpPr/>
            <p:nvPr/>
          </p:nvSpPr>
          <p:spPr>
            <a:xfrm>
              <a:off x="274581" y="1137055"/>
              <a:ext cx="3880946" cy="4453641"/>
            </a:xfrm>
            <a:prstGeom prst="rect">
              <a:avLst/>
            </a:prstGeom>
            <a:solidFill>
              <a:srgbClr val="00BF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REVIEW POPULATION</a:t>
              </a: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Reoperative</a:t>
              </a: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mitral valve surgery has become more common</a:t>
              </a: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Review topics include: </a:t>
              </a: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surgical approaches,</a:t>
              </a: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intraoperative strategies, </a:t>
              </a: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novel catheter-directed devices, and clinical outcomes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2BD41FA-277E-48C9-A86D-24E908BEAB43}"/>
                </a:ext>
              </a:extLst>
            </p:cNvPr>
            <p:cNvSpPr/>
            <p:nvPr/>
          </p:nvSpPr>
          <p:spPr>
            <a:xfrm>
              <a:off x="4155527" y="1137055"/>
              <a:ext cx="3880946" cy="4453641"/>
            </a:xfrm>
            <a:prstGeom prst="rect">
              <a:avLst/>
            </a:prstGeom>
            <a:solidFill>
              <a:srgbClr val="11D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INTERVENTION</a:t>
              </a: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Minimally invasive techniques, better cardioprotective strategies and advanced perioperative care have improved outcomes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BDD0B3E-97C4-4961-85FC-17F984B231B4}"/>
                </a:ext>
              </a:extLst>
            </p:cNvPr>
            <p:cNvSpPr/>
            <p:nvPr/>
          </p:nvSpPr>
          <p:spPr>
            <a:xfrm>
              <a:off x="8036473" y="1137055"/>
              <a:ext cx="3880946" cy="4453641"/>
            </a:xfrm>
            <a:prstGeom prst="rect">
              <a:avLst/>
            </a:prstGeom>
            <a:solidFill>
              <a:srgbClr val="00BF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CONCLUSIONS</a:t>
              </a:r>
            </a:p>
            <a:p>
              <a:pPr algn="ctr"/>
              <a:endPara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Although </a:t>
              </a:r>
              <a:r>
                <a:rPr lang="en-US" sz="20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reoperative</a:t>
              </a:r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mitral valve procedures are technically-challenging and high-risk, outcomes continue to improve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1067D66-3B18-4C13-BE99-9FADBCAC927E}"/>
              </a:ext>
            </a:extLst>
          </p:cNvPr>
          <p:cNvGrpSpPr/>
          <p:nvPr/>
        </p:nvGrpSpPr>
        <p:grpSpPr>
          <a:xfrm>
            <a:off x="274581" y="5590696"/>
            <a:ext cx="11642838" cy="1267304"/>
            <a:chOff x="274581" y="5590696"/>
            <a:chExt cx="11642838" cy="126730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5C1BC0D-3D40-4F7D-9935-BB8BC885EA74}"/>
                </a:ext>
              </a:extLst>
            </p:cNvPr>
            <p:cNvSpPr txBox="1"/>
            <p:nvPr/>
          </p:nvSpPr>
          <p:spPr>
            <a:xfrm>
              <a:off x="3204022" y="6627168"/>
              <a:ext cx="577754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@Innovationsjour | Copyright © The Author(s) 2020. All rights reserved. Published by SAGE Publishing Inc.</a:t>
              </a:r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0300ED5C-CD19-4926-A571-D5CC9C00EE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581" y="5590696"/>
              <a:ext cx="11642838" cy="1036472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A0A69DF-628C-48B0-9981-44EBE0D1E2AA}"/>
                </a:ext>
              </a:extLst>
            </p:cNvPr>
            <p:cNvSpPr txBox="1"/>
            <p:nvPr/>
          </p:nvSpPr>
          <p:spPr>
            <a:xfrm>
              <a:off x="4026773" y="6280919"/>
              <a:ext cx="53138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Fatehi Hassanabad et al. </a:t>
              </a:r>
              <a:r>
                <a:rPr lang="en-US" sz="1400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Innovations</a:t>
              </a:r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September/October 2020.</a:t>
              </a:r>
            </a:p>
          </p:txBody>
        </p:sp>
      </p:grpSp>
      <p:pic>
        <p:nvPicPr>
          <p:cNvPr id="6" name="Picture 6">
            <a:extLst>
              <a:ext uri="{FF2B5EF4-FFF2-40B4-BE49-F238E27FC236}">
                <a16:creationId xmlns:a16="http://schemas.microsoft.com/office/drawing/2014/main" id="{20EA2F9E-3E36-47F4-AF7C-20222E575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 l="37353" t="29035" r="29052" b="26083"/>
          <a:stretch>
            <a:fillRect/>
          </a:stretch>
        </p:blipFill>
        <p:spPr bwMode="auto">
          <a:xfrm>
            <a:off x="4838718" y="3429000"/>
            <a:ext cx="2514564" cy="201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Computer\Desktop\Main\Cardiac Surgery\Research\Projects\Redo Mitral\New figures\Redo Images\Figure 15 - bio MVR everting stitches.jpg">
            <a:extLst>
              <a:ext uri="{FF2B5EF4-FFF2-40B4-BE49-F238E27FC236}">
                <a16:creationId xmlns:a16="http://schemas.microsoft.com/office/drawing/2014/main" id="{DBF7D9A6-BADD-4E68-BC3C-CCA94B880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 l="22835" t="5254" r="7087" b="18914"/>
          <a:stretch>
            <a:fillRect/>
          </a:stretch>
        </p:blipFill>
        <p:spPr bwMode="auto">
          <a:xfrm>
            <a:off x="8735553" y="2173527"/>
            <a:ext cx="2482786" cy="2013197"/>
          </a:xfrm>
          <a:prstGeom prst="rect">
            <a:avLst/>
          </a:prstGeom>
          <a:noFill/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464B2B42-16E5-45F1-9252-20751C2CF2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30650" y="2749974"/>
            <a:ext cx="1171544" cy="117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556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103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Contemporary Reoperative Mitral Valve Surgery: Technical Considerations and Clinical Outcomes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Kiesel</dc:creator>
  <cp:lastModifiedBy>Holmes, Sari</cp:lastModifiedBy>
  <cp:revision>19</cp:revision>
  <dcterms:created xsi:type="dcterms:W3CDTF">2019-04-26T22:59:25Z</dcterms:created>
  <dcterms:modified xsi:type="dcterms:W3CDTF">2020-07-25T05:09:20Z</dcterms:modified>
</cp:coreProperties>
</file>