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59" r:id="rId4"/>
    <p:sldId id="268" r:id="rId5"/>
    <p:sldId id="261" r:id="rId6"/>
    <p:sldId id="265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149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7/5/2020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7/5/2020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7/5/2020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7/5/2020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816866" y="188640"/>
            <a:ext cx="7920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Supplementary Table 1.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Definition of outcomes in the studies examined.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461560"/>
              </p:ext>
            </p:extLst>
          </p:nvPr>
        </p:nvGraphicFramePr>
        <p:xfrm>
          <a:off x="1032890" y="620688"/>
          <a:ext cx="7283526" cy="5904785"/>
        </p:xfrm>
        <a:graphic>
          <a:graphicData uri="http://schemas.openxmlformats.org/drawingml/2006/table">
            <a:tbl>
              <a:tblPr/>
              <a:tblGrid>
                <a:gridCol w="874814"/>
                <a:gridCol w="6408712"/>
              </a:tblGrid>
              <a:tr h="1104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849" marR="3849" marT="3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Definition of adverse outcome</a:t>
                      </a:r>
                    </a:p>
                  </a:txBody>
                  <a:tcPr marL="3849" marR="3849" marT="3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2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Guan et al.</a:t>
                      </a:r>
                      <a:r>
                        <a:rPr lang="en-US" sz="7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3849" marR="3849" marT="3849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Composite end point of admission to an intensive care unit, the use of mechanical ventilation, or death.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Mild vs. Severe disease</a:t>
                      </a:r>
                    </a:p>
                  </a:txBody>
                  <a:tcPr marL="3849" marR="3849" marT="3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054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Chen et al.</a:t>
                      </a:r>
                      <a:r>
                        <a:rPr lang="en-US" sz="7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49" marR="3849" marT="38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Death</a:t>
                      </a:r>
                    </a:p>
                  </a:txBody>
                  <a:tcPr marL="3849" marR="3849" marT="38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54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Zhou et al.</a:t>
                      </a:r>
                      <a:r>
                        <a:rPr lang="en-US" sz="7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49" marR="3849" marT="38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Death</a:t>
                      </a:r>
                    </a:p>
                  </a:txBody>
                  <a:tcPr marL="3849" marR="3849" marT="38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184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 et al.</a:t>
                      </a:r>
                      <a:r>
                        <a:rPr lang="en-US" sz="7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49" marR="3849" marT="38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Refractory disease, defined as not fulfilling the following criteria: (i) obvious alleviation of respiratory symptoms (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eg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cough, chest distress and breath shortness) after treatment; (ii) maintenance of normal body temperature for ≥3 days without the use of corticosteroid or antipyretics; (iii) improvement in radiological abnormalities on chest CT or X-ray after treatment; (iv) a hospital stay of ≤10 days.</a:t>
                      </a:r>
                    </a:p>
                  </a:txBody>
                  <a:tcPr marL="3849" marR="3849" marT="38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38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Zhang et al.</a:t>
                      </a:r>
                      <a:r>
                        <a:rPr lang="en-US" sz="7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49" marR="3849" marT="38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Severe disease, designated when the patients had one of the following criteria: 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(a) respiratory distress with respiratory frequency ≥30/min; (b) pulse oximeter oxygen saturation ≤93% at rest; and (c) oxygenation index (artery partial pressure of oxygen/inspired oxygen fraction, PaO2/ FiO2) ≤ 300 mm Hg.</a:t>
                      </a:r>
                    </a:p>
                  </a:txBody>
                  <a:tcPr marL="3849" marR="3849" marT="38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184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Wan et al.</a:t>
                      </a:r>
                      <a:r>
                        <a:rPr lang="en-US" sz="7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49" marR="3849" marT="38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Severe disease, defined as having: respiratory distress, RR ≥ 30 beats/minute in a resting state, a mean oxygen saturation of ≤ 93%, and an arterial blood oxygen partial pressure (PaO2)/oxygen concentration (FiO2) ≤ 300 mmHg. Critical cases were also included, defined as: having respiratory failure and requiring mechanical ventilation, the occurrence of shock, and the combined failure of other organs that required intensive care unit (ICU) monitoring and treatment.</a:t>
                      </a:r>
                    </a:p>
                  </a:txBody>
                  <a:tcPr marL="3849" marR="3849" marT="38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92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Liu et al.</a:t>
                      </a:r>
                      <a:r>
                        <a:rPr lang="en-US" sz="7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49" marR="3849" marT="38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Disease progression, defined as: common-type disease changed to severe- or critical-type, or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death; severe-type changed to critical-type or death; critical-type progressed to death.</a:t>
                      </a:r>
                    </a:p>
                  </a:txBody>
                  <a:tcPr marL="3849" marR="3849" marT="38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54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Huang et al.</a:t>
                      </a:r>
                      <a:r>
                        <a:rPr lang="en-US" sz="7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49" marR="3849" marT="38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ICU care.</a:t>
                      </a:r>
                    </a:p>
                  </a:txBody>
                  <a:tcPr marL="3849" marR="3849" marT="38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54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Zhang, Cai et al.</a:t>
                      </a:r>
                      <a:r>
                        <a:rPr lang="en-US" sz="7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49" marR="3849" marT="38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Pneumonia, diagnosed based on imaging findings (abnormal imaging findings).</a:t>
                      </a:r>
                    </a:p>
                  </a:txBody>
                  <a:tcPr marL="3849" marR="3849" marT="38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54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Shi et al.</a:t>
                      </a:r>
                      <a:r>
                        <a:rPr lang="en-US" sz="7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(1)</a:t>
                      </a:r>
                    </a:p>
                  </a:txBody>
                  <a:tcPr marL="3849" marR="3849" marT="38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Occurnece of death or severe cases</a:t>
                      </a:r>
                    </a:p>
                  </a:txBody>
                  <a:tcPr marL="3849" marR="3849" marT="38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54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Yang, Yu et al.</a:t>
                      </a:r>
                      <a:r>
                        <a:rPr lang="en-US" sz="7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49" marR="3849" marT="38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Death</a:t>
                      </a:r>
                    </a:p>
                  </a:txBody>
                  <a:tcPr marL="3849" marR="3849" marT="38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54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Kim et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al.</a:t>
                      </a:r>
                      <a:r>
                        <a:rPr lang="en-US" sz="7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49" marR="3849" marT="38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Oxygen administration in mask or nasal canula</a:t>
                      </a:r>
                    </a:p>
                  </a:txBody>
                  <a:tcPr marL="3849" marR="3849" marT="38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92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CDC</a:t>
                      </a:r>
                      <a:r>
                        <a:rPr lang="en-US" sz="7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49" marR="3849" marT="38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ICU Admission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hospitalized vs. hospitalized</a:t>
                      </a:r>
                    </a:p>
                  </a:txBody>
                  <a:tcPr marL="3849" marR="3849" marT="38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54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 et al.</a:t>
                      </a:r>
                      <a:r>
                        <a:rPr lang="en-US" sz="7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49" marR="3849" marT="38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Severe disease</a:t>
                      </a:r>
                    </a:p>
                  </a:txBody>
                  <a:tcPr marL="3849" marR="3849" marT="38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54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Wang et al.</a:t>
                      </a:r>
                      <a:r>
                        <a:rPr lang="en-US" sz="7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49" marR="3849" marT="38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Critical patients</a:t>
                      </a:r>
                    </a:p>
                  </a:txBody>
                  <a:tcPr marL="3849" marR="3849" marT="38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184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Feng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et al.</a:t>
                      </a:r>
                      <a:r>
                        <a:rPr lang="en-US" sz="7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49" marR="3849" marT="38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Severe, defined as respiratory distress or respiratory rate ≥ 30 per min or oxygen saturation on room air at rest ≤ 93% or partial pressure of oxygen in arterial blood / fraction of inspired oxygen ≤ 300 mmHg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Critical, defined as respiratory failure and mechanical ventilation or shock or other organ dysfunction needing intensive care unit treatment.</a:t>
                      </a:r>
                    </a:p>
                  </a:txBody>
                  <a:tcPr marL="3849" marR="3849" marT="38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92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et al.</a:t>
                      </a:r>
                      <a:r>
                        <a:rPr lang="en-US" sz="7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49" marR="3849" marT="38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Progression to severe disease, defined as respiratory rate ≥ 30 breaths/min or resting oxygen saturation ≤ 93% or PaO2/FiO2 ≤ 300 mmHg or requirement of mechanical ventilation or worsening lung CT.</a:t>
                      </a:r>
                    </a:p>
                  </a:txBody>
                  <a:tcPr marL="3849" marR="3849" marT="38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54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Goyal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et al.</a:t>
                      </a:r>
                      <a:r>
                        <a:rPr lang="en-US" sz="7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49" marR="3849" marT="38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Invasive mechanical ventilation</a:t>
                      </a:r>
                    </a:p>
                  </a:txBody>
                  <a:tcPr marL="3849" marR="3849" marT="38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461"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49" marR="3849" marT="38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Pre-publications</a:t>
                      </a:r>
                    </a:p>
                  </a:txBody>
                  <a:tcPr marL="3849" marR="3849" marT="3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54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Petrilli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et al.</a:t>
                      </a:r>
                      <a:r>
                        <a:rPr lang="en-US" sz="7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49" marR="3849" marT="38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Critical illness</a:t>
                      </a:r>
                    </a:p>
                  </a:txBody>
                  <a:tcPr marL="3849" marR="3849" marT="3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092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Tabata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et al.</a:t>
                      </a:r>
                      <a:r>
                        <a:rPr lang="en-US" sz="7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49" marR="3849" marT="38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Severe symptomatic, defined as showing clinical symptoms of pneumonia (dyspnea, tachypnea, peripheral capillary oxygen saturation &lt;93%, and need for oxygen therapy)</a:t>
                      </a:r>
                    </a:p>
                  </a:txBody>
                  <a:tcPr marL="3849" marR="3849" marT="38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54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 et al.</a:t>
                      </a:r>
                      <a:r>
                        <a:rPr lang="en-US" sz="7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(4)</a:t>
                      </a:r>
                    </a:p>
                  </a:txBody>
                  <a:tcPr marL="3849" marR="3849" marT="38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Death</a:t>
                      </a:r>
                    </a:p>
                  </a:txBody>
                  <a:tcPr marL="3849" marR="3849" marT="38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54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Chen,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et al.</a:t>
                      </a:r>
                      <a:r>
                        <a:rPr lang="en-US" sz="7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49" marR="3849" marT="38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Severe</a:t>
                      </a:r>
                    </a:p>
                  </a:txBody>
                  <a:tcPr marL="3849" marR="3849" marT="38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54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Rentsch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et al.</a:t>
                      </a:r>
                      <a:r>
                        <a:rPr lang="en-US" sz="7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49" marR="3849" marT="38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Hospitalization</a:t>
                      </a:r>
                    </a:p>
                  </a:txBody>
                  <a:tcPr marL="3849" marR="3849" marT="38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92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Hu, Chen et al.</a:t>
                      </a:r>
                      <a:r>
                        <a:rPr lang="en-US" sz="7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49" marR="3849" marT="38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Unfavorable outcome, defined as death, progression from non-severe to severe/critical disease status or severe to critical status, and/or maintenance of severe or critical status.</a:t>
                      </a:r>
                    </a:p>
                  </a:txBody>
                  <a:tcPr marL="3849" marR="3849" marT="38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54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Luo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et at.</a:t>
                      </a:r>
                      <a:r>
                        <a:rPr lang="en-US" sz="7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49" marR="3849" marT="38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Death</a:t>
                      </a:r>
                    </a:p>
                  </a:txBody>
                  <a:tcPr marL="3849" marR="3849" marT="38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54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 et al.</a:t>
                      </a:r>
                      <a:r>
                        <a:rPr lang="en-US" sz="7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49" marR="3849" marT="38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Severe</a:t>
                      </a:r>
                    </a:p>
                  </a:txBody>
                  <a:tcPr marL="3849" marR="3849" marT="38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54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Luo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Zhou, et al.</a:t>
                      </a:r>
                      <a:r>
                        <a:rPr lang="en-US" sz="7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49" marR="3849" marT="38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Death</a:t>
                      </a:r>
                    </a:p>
                  </a:txBody>
                  <a:tcPr marL="3849" marR="3849" marT="38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92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Xu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et al.</a:t>
                      </a:r>
                      <a:r>
                        <a:rPr lang="en-US" sz="7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49" marR="3849" marT="38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Severe, defined as respiratory rate &gt; 30 breaths/min, severe respiratory distress, or SpO2 &lt; 90% on room air. or critical, defined as pneumonia (ARDS, sepsis, septic shock).</a:t>
                      </a:r>
                    </a:p>
                  </a:txBody>
                  <a:tcPr marL="3849" marR="3849" marT="38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54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Cao et al.</a:t>
                      </a:r>
                      <a:r>
                        <a:rPr lang="en-US" sz="7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49" marR="3849" marT="38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ICU</a:t>
                      </a:r>
                    </a:p>
                  </a:txBody>
                  <a:tcPr marL="3849" marR="3849" marT="38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54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Qi et al.</a:t>
                      </a:r>
                      <a:r>
                        <a:rPr lang="en-US" sz="7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49" marR="3849" marT="38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Severe</a:t>
                      </a:r>
                    </a:p>
                  </a:txBody>
                  <a:tcPr marL="3849" marR="3849" marT="38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5242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207" y="746087"/>
            <a:ext cx="230425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Studies identified through PubMed</a:t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(n=1398)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203335" y="1410896"/>
            <a:ext cx="0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51720" y="2204864"/>
            <a:ext cx="230425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Studies screened</a:t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n=1266)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203335" y="1806940"/>
            <a:ext cx="201622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33680" y="1518399"/>
            <a:ext cx="2448272" cy="577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latin typeface="Times New Roman" pitchFamily="18" charset="0"/>
                <a:cs typeface="Times New Roman" pitchFamily="18" charset="0"/>
              </a:rPr>
              <a:t>Excluded</a:t>
            </a: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050" dirty="0">
                <a:latin typeface="Times New Roman" pitchFamily="18" charset="0"/>
                <a:cs typeface="Times New Roman" pitchFamily="18" charset="0"/>
              </a:rPr>
            </a:b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Non-English 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(n=131)</a:t>
            </a: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050" dirty="0">
                <a:latin typeface="Times New Roman" pitchFamily="18" charset="0"/>
                <a:cs typeface="Times New Roman" pitchFamily="18" charset="0"/>
              </a:rPr>
            </a:b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related to COVID-19 (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n=1)</a:t>
            </a:r>
            <a:endParaRPr lang="en-US" sz="105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203848" y="2699394"/>
            <a:ext cx="0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203848" y="3095438"/>
            <a:ext cx="201622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220072" y="2726106"/>
            <a:ext cx="2448272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latin typeface="Times New Roman" pitchFamily="18" charset="0"/>
                <a:cs typeface="Times New Roman" pitchFamily="18" charset="0"/>
              </a:rPr>
              <a:t>Excluded</a:t>
            </a: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050" dirty="0">
                <a:latin typeface="Times New Roman" pitchFamily="18" charset="0"/>
                <a:cs typeface="Times New Roman" pitchFamily="18" charset="0"/>
              </a:rPr>
            </a:b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Non-clinical studies </a:t>
            </a: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(e.g. genetics, biology, cell studies, imaging, reviews, opinion pieces 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etc.) </a:t>
            </a: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n=1141)</a:t>
            </a:r>
            <a:endParaRPr lang="en-US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1720" y="3501008"/>
            <a:ext cx="230425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Full text articles assessed</a:t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n=125)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203848" y="3989385"/>
            <a:ext cx="0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203848" y="4385429"/>
            <a:ext cx="201622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220072" y="3935306"/>
            <a:ext cx="2448272" cy="9002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latin typeface="Times New Roman" pitchFamily="18" charset="0"/>
                <a:cs typeface="Times New Roman" pitchFamily="18" charset="0"/>
              </a:rPr>
              <a:t>Excluded</a:t>
            </a: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050" dirty="0">
                <a:latin typeface="Times New Roman" pitchFamily="18" charset="0"/>
                <a:cs typeface="Times New Roman" pitchFamily="18" charset="0"/>
              </a:rPr>
            </a:b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No adverse outcome measured</a:t>
            </a:r>
            <a:br>
              <a:rPr lang="en-US" sz="1050" dirty="0">
                <a:latin typeface="Times New Roman" pitchFamily="18" charset="0"/>
                <a:cs typeface="Times New Roman" pitchFamily="18" charset="0"/>
              </a:rPr>
            </a:b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No classification of patients according to disease severity</a:t>
            </a:r>
            <a:br>
              <a:rPr lang="en-US" sz="1050" dirty="0">
                <a:latin typeface="Times New Roman" pitchFamily="18" charset="0"/>
                <a:cs typeface="Times New Roman" pitchFamily="18" charset="0"/>
              </a:rPr>
            </a:b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No smoking data (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n=106) </a:t>
            </a:r>
            <a:endParaRPr lang="en-US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51720" y="4790999"/>
            <a:ext cx="230425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Studies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fulfilling inclusion criteria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n=19)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16866" y="188640"/>
            <a:ext cx="7920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Supplementary Figure 1.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PRISMA flow diagram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203848" y="5274115"/>
            <a:ext cx="0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3203848" y="5670159"/>
            <a:ext cx="201622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220072" y="5462410"/>
            <a:ext cx="2448272" cy="4154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latin typeface="Times New Roman" pitchFamily="18" charset="0"/>
                <a:cs typeface="Times New Roman" pitchFamily="18" charset="0"/>
              </a:rPr>
              <a:t>Excluded</a:t>
            </a: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050" dirty="0">
                <a:latin typeface="Times New Roman" pitchFamily="18" charset="0"/>
                <a:cs typeface="Times New Roman" pitchFamily="18" charset="0"/>
              </a:rPr>
            </a:b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Studies with unreliable data </a:t>
            </a: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n=1) </a:t>
            </a:r>
            <a:endParaRPr lang="en-US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51720" y="6075729"/>
            <a:ext cx="230425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Studies included</a:t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(n=18)</a:t>
            </a:r>
          </a:p>
        </p:txBody>
      </p:sp>
      <p:sp>
        <p:nvSpPr>
          <p:cNvPr id="2" name="TextBox 1"/>
          <p:cNvSpPr txBox="1"/>
          <p:nvPr/>
        </p:nvSpPr>
        <p:spPr>
          <a:xfrm rot="16200000">
            <a:off x="751897" y="915363"/>
            <a:ext cx="1179232" cy="307777"/>
          </a:xfrm>
          <a:prstGeom prst="rect">
            <a:avLst/>
          </a:prstGeom>
          <a:noFill/>
          <a:ln cap="rnd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Identification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 rot="16200000">
            <a:off x="741296" y="2281807"/>
            <a:ext cx="1179230" cy="307777"/>
          </a:xfrm>
          <a:prstGeom prst="rect">
            <a:avLst/>
          </a:prstGeom>
          <a:noFill/>
          <a:ln cap="rnd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Screening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 rot="16200000">
            <a:off x="751899" y="3644198"/>
            <a:ext cx="1179230" cy="307777"/>
          </a:xfrm>
          <a:prstGeom prst="rect">
            <a:avLst/>
          </a:prstGeom>
          <a:noFill/>
          <a:ln cap="rnd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Eligibility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 rot="16200000">
            <a:off x="751898" y="5516270"/>
            <a:ext cx="1179232" cy="307777"/>
          </a:xfrm>
          <a:prstGeom prst="rect">
            <a:avLst/>
          </a:prstGeom>
          <a:noFill/>
          <a:ln cap="rnd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Included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411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88" y="1116914"/>
            <a:ext cx="7990384" cy="5292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67040" y="779143"/>
            <a:ext cx="3744416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Random-effects meta-analysis</a:t>
            </a:r>
            <a:br>
              <a:rPr lang="en-US" sz="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Prevalence </a:t>
            </a:r>
            <a:r>
              <a:rPr lang="en-US" sz="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odds ratio (POR) of </a:t>
            </a:r>
            <a:r>
              <a:rPr lang="en-US" sz="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current smoking</a:t>
            </a:r>
          </a:p>
          <a:p>
            <a:pPr algn="ctr"/>
            <a:r>
              <a:rPr lang="en-US" sz="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(gender-adjusted)</a:t>
            </a:r>
            <a:endParaRPr lang="en-US" sz="9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6866" y="188640"/>
            <a:ext cx="79208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Supplementary Figure 2.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Random-effects meta-analysis of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 gender-adjusted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prevalence odds ratio (POR). Analysis of all studies (published and pre-publications).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80312" y="5775067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P &lt; 0.001</a:t>
            </a:r>
            <a:endParaRPr lang="en-US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87220" y="6021288"/>
            <a:ext cx="504056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POR</a:t>
            </a:r>
            <a:endParaRPr lang="en-US" sz="105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094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779" y="1124744"/>
            <a:ext cx="7899077" cy="522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487220" y="6021288"/>
            <a:ext cx="504056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POR</a:t>
            </a:r>
            <a:endParaRPr lang="en-US" sz="105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67040" y="779143"/>
            <a:ext cx="3744416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Random-effects meta-analysis</a:t>
            </a:r>
            <a:br>
              <a:rPr lang="en-US" sz="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Prevalence </a:t>
            </a:r>
            <a:r>
              <a:rPr lang="en-US" sz="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odds ratio (POR) of </a:t>
            </a:r>
            <a:r>
              <a:rPr lang="en-US" sz="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current smoking</a:t>
            </a:r>
          </a:p>
          <a:p>
            <a:pPr algn="ctr"/>
            <a:r>
              <a:rPr lang="en-US" sz="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(gender and age-adjusted)</a:t>
            </a:r>
            <a:endParaRPr lang="en-US" sz="9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6866" y="188640"/>
            <a:ext cx="79208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Supplementary Figure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Random-effects meta-analysis of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 gender and age-adjusted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prevalence odds ratio (POR).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All patients wer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 assumed to be aged ≥ 65 years.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Analysis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of all studies (published and pre-publications).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80312" y="5775067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P &lt; 0.001</a:t>
            </a:r>
            <a:endParaRPr lang="en-US" sz="1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097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76" y="1441911"/>
            <a:ext cx="7524234" cy="4926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23651" y="966976"/>
            <a:ext cx="3744416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Random-effects meta-analysis</a:t>
            </a:r>
            <a:br>
              <a:rPr lang="en-US" sz="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Current </a:t>
            </a:r>
            <a:r>
              <a:rPr lang="en-US" sz="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(vs</a:t>
            </a:r>
            <a:r>
              <a:rPr lang="en-US" sz="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non-current) smoking </a:t>
            </a:r>
            <a:r>
              <a:rPr lang="en-US" sz="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adverse outcome</a:t>
            </a:r>
          </a:p>
          <a:p>
            <a:pPr algn="ctr"/>
            <a:r>
              <a:rPr lang="en-US" sz="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Published studies and pre-publications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11960" y="6063099"/>
            <a:ext cx="432047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endParaRPr lang="en-US" sz="1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76256" y="5831686"/>
            <a:ext cx="11521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latin typeface="Times New Roman" pitchFamily="18" charset="0"/>
                <a:cs typeface="Times New Roman" pitchFamily="18" charset="0"/>
              </a:rPr>
              <a:t>P = 0.006</a:t>
            </a:r>
            <a:endParaRPr lang="en-US" sz="105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6866" y="188640"/>
            <a:ext cx="79208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Supplementary Figure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Random-effects meta-analysis of the association between current (vs. non-current) smoking and adverse outcome in COVID-19. Analysis of all studies (published and pre-publications).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209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137" y="1950721"/>
            <a:ext cx="7875563" cy="2630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476626" y="1451167"/>
            <a:ext cx="3744416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Random-effects meta-analysis</a:t>
            </a:r>
            <a:r>
              <a:rPr lang="en-US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Current (vs. former) smoking and adverse outcome</a:t>
            </a:r>
          </a:p>
          <a:p>
            <a:pPr algn="ctr"/>
            <a:r>
              <a:rPr lang="en-US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Published studies and pre-publications</a:t>
            </a:r>
            <a:endParaRPr lang="en-US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71823" y="4304129"/>
            <a:ext cx="54419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endParaRPr lang="en-US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516216" y="3872081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P = 0.056</a:t>
            </a:r>
            <a:endParaRPr 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6866" y="188640"/>
            <a:ext cx="79208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Supplementary Figure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Random-effects meta-analysis of the association between current (vs. former) smoking and adverse outcome in COVID-19. Analysis of all studies (published and pre-publications).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08473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1601</TotalTime>
  <Words>734</Words>
  <Application>Microsoft Office PowerPoint</Application>
  <PresentationFormat>On-screen Show (4:3)</PresentationFormat>
  <Paragraphs>98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Θέμα του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Konstantinos Farsalinos</dc:creator>
  <cp:lastModifiedBy>Konstantinos Farsalinos</cp:lastModifiedBy>
  <cp:revision>61</cp:revision>
  <dcterms:created xsi:type="dcterms:W3CDTF">2020-04-21T00:41:42Z</dcterms:created>
  <dcterms:modified xsi:type="dcterms:W3CDTF">2020-05-07T21:13:39Z</dcterms:modified>
</cp:coreProperties>
</file>