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2" r:id="rId2"/>
    <p:sldId id="312" r:id="rId3"/>
    <p:sldId id="323" r:id="rId4"/>
    <p:sldId id="313" r:id="rId5"/>
    <p:sldId id="344" r:id="rId6"/>
    <p:sldId id="330" r:id="rId7"/>
    <p:sldId id="342" r:id="rId8"/>
    <p:sldId id="345" r:id="rId9"/>
    <p:sldId id="343" r:id="rId10"/>
    <p:sldId id="314" r:id="rId11"/>
    <p:sldId id="338" r:id="rId12"/>
    <p:sldId id="340" r:id="rId13"/>
    <p:sldId id="341" r:id="rId14"/>
    <p:sldId id="322" r:id="rId15"/>
    <p:sldId id="324"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Calabrese" initials="" lastIdx="13" clrIdx="0"/>
  <p:cmAuthor id="1" name="Christine Simps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7F4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47" autoAdjust="0"/>
    <p:restoredTop sz="93664"/>
  </p:normalViewPr>
  <p:slideViewPr>
    <p:cSldViewPr>
      <p:cViewPr varScale="1">
        <p:scale>
          <a:sx n="94" d="100"/>
          <a:sy n="94" d="100"/>
        </p:scale>
        <p:origin x="90"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6C5BF0-F794-4428-9463-9AA350A07149}" type="datetimeFigureOut">
              <a:rPr lang="en-US" smtClean="0"/>
              <a:pPr/>
              <a:t>11/27/2019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53705-627B-41EA-82FE-760E37A58383}" type="slidenum">
              <a:rPr lang="en-US" smtClean="0"/>
              <a:pPr/>
              <a:t>‹#›</a:t>
            </a:fld>
            <a:endParaRPr lang="en-US" dirty="0"/>
          </a:p>
        </p:txBody>
      </p:sp>
    </p:spTree>
    <p:extLst>
      <p:ext uri="{BB962C8B-B14F-4D97-AF65-F5344CB8AC3E}">
        <p14:creationId xmlns:p14="http://schemas.microsoft.com/office/powerpoint/2010/main" val="158034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553705-627B-41EA-82FE-760E37A58383}" type="slidenum">
              <a:rPr lang="en-US" smtClean="0"/>
              <a:pPr/>
              <a:t>1</a:t>
            </a:fld>
            <a:endParaRPr lang="en-US" dirty="0"/>
          </a:p>
        </p:txBody>
      </p:sp>
    </p:spTree>
    <p:extLst>
      <p:ext uri="{BB962C8B-B14F-4D97-AF65-F5344CB8AC3E}">
        <p14:creationId xmlns:p14="http://schemas.microsoft.com/office/powerpoint/2010/main" val="163542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53705-627B-41EA-82FE-760E37A58383}" type="slidenum">
              <a:rPr lang="en-US" smtClean="0"/>
              <a:pPr/>
              <a:t>9</a:t>
            </a:fld>
            <a:endParaRPr lang="en-US" dirty="0"/>
          </a:p>
        </p:txBody>
      </p:sp>
    </p:spTree>
    <p:extLst>
      <p:ext uri="{BB962C8B-B14F-4D97-AF65-F5344CB8AC3E}">
        <p14:creationId xmlns:p14="http://schemas.microsoft.com/office/powerpoint/2010/main" val="701201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791ADFB-617F-471D-BE21-337683C3A7F6}" type="datetimeFigureOut">
              <a:rPr lang="de-DE" smtClean="0"/>
              <a:pPr/>
              <a:t>27.11.2019</a:t>
            </a:fld>
            <a:endParaRPr lang="de-DE"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de-DE"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60807F7-D067-4C05-B39A-E8E6DA93B72D}" type="slidenum">
              <a:rPr lang="de-DE" smtClean="0"/>
              <a:pPr/>
              <a:t>‹#›</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91ADFB-617F-471D-BE21-337683C3A7F6}" type="datetimeFigureOut">
              <a:rPr lang="de-DE" smtClean="0"/>
              <a:pPr/>
              <a:t>27.11.2019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E60807F7-D067-4C05-B39A-E8E6DA93B72D}" type="slidenum">
              <a:rPr lang="de-DE" smtClean="0"/>
              <a:pPr/>
              <a:t>‹#›</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91ADFB-617F-471D-BE21-337683C3A7F6}" type="datetimeFigureOut">
              <a:rPr lang="de-DE" smtClean="0"/>
              <a:pPr/>
              <a:t>27.11.2019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E60807F7-D067-4C05-B39A-E8E6DA93B72D}" type="slidenum">
              <a:rPr lang="de-DE" smtClean="0"/>
              <a:pPr/>
              <a:t>‹#›</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91ADFB-617F-471D-BE21-337683C3A7F6}" type="datetimeFigureOut">
              <a:rPr lang="de-DE" smtClean="0"/>
              <a:pPr/>
              <a:t>27.11.2019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E60807F7-D067-4C05-B39A-E8E6DA93B72D}" type="slidenum">
              <a:rPr lang="de-DE" smtClean="0"/>
              <a:pPr/>
              <a:t>‹#›</a:t>
            </a:fld>
            <a:endParaRPr lang="de-DE"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791ADFB-617F-471D-BE21-337683C3A7F6}" type="datetimeFigureOut">
              <a:rPr lang="de-DE" smtClean="0"/>
              <a:pPr/>
              <a:t>27.11.2019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E60807F7-D067-4C05-B39A-E8E6DA93B72D}" type="slidenum">
              <a:rPr lang="de-DE" smtClean="0"/>
              <a:pPr/>
              <a:t>‹#›</a:t>
            </a:fld>
            <a:endParaRPr lang="de-DE"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91ADFB-617F-471D-BE21-337683C3A7F6}" type="datetimeFigureOut">
              <a:rPr lang="de-DE" smtClean="0"/>
              <a:pPr/>
              <a:t>27.11.2019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E60807F7-D067-4C05-B39A-E8E6DA93B72D}" type="slidenum">
              <a:rPr lang="de-DE" smtClean="0"/>
              <a:pPr/>
              <a:t>‹#›</a:t>
            </a:fld>
            <a:endParaRPr lang="de-DE"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791ADFB-617F-471D-BE21-337683C3A7F6}" type="datetimeFigureOut">
              <a:rPr lang="de-DE" smtClean="0"/>
              <a:pPr/>
              <a:t>27.11.2019</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E60807F7-D067-4C05-B39A-E8E6DA93B72D}" type="slidenum">
              <a:rPr lang="de-DE" smtClean="0"/>
              <a:pPr/>
              <a:t>‹#›</a:t>
            </a:fld>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91ADFB-617F-471D-BE21-337683C3A7F6}" type="datetimeFigureOut">
              <a:rPr lang="de-DE" smtClean="0"/>
              <a:pPr/>
              <a:t>27.11.2019</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E60807F7-D067-4C05-B39A-E8E6DA93B72D}" type="slidenum">
              <a:rPr lang="de-DE" smtClean="0"/>
              <a:pPr/>
              <a:t>‹#›</a:t>
            </a:fld>
            <a:endParaRPr lang="de-DE"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1ADFB-617F-471D-BE21-337683C3A7F6}" type="datetimeFigureOut">
              <a:rPr lang="de-DE" smtClean="0"/>
              <a:pPr/>
              <a:t>27.11.2019</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E60807F7-D067-4C05-B39A-E8E6DA93B72D}" type="slidenum">
              <a:rPr lang="de-DE" smtClean="0"/>
              <a:pPr/>
              <a:t>‹#›</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791ADFB-617F-471D-BE21-337683C3A7F6}" type="datetimeFigureOut">
              <a:rPr lang="de-DE" smtClean="0"/>
              <a:pPr/>
              <a:t>27.11.2019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E60807F7-D067-4C05-B39A-E8E6DA93B72D}" type="slidenum">
              <a:rPr lang="de-DE" smtClean="0"/>
              <a:pPr/>
              <a:t>‹#›</a:t>
            </a:fld>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Drag picture to placeholder or click icon to add</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791ADFB-617F-471D-BE21-337683C3A7F6}" type="datetimeFigureOut">
              <a:rPr lang="de-DE" smtClean="0"/>
              <a:pPr/>
              <a:t>27.11.2019</a:t>
            </a:fld>
            <a:endParaRPr lang="de-DE"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de-DE"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60807F7-D067-4C05-B39A-E8E6DA93B72D}" type="slidenum">
              <a:rPr lang="de-DE" smtClean="0"/>
              <a:pPr/>
              <a:t>‹#›</a:t>
            </a:fld>
            <a:endParaRPr lang="de-DE"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791ADFB-617F-471D-BE21-337683C3A7F6}" type="datetimeFigureOut">
              <a:rPr lang="de-DE" smtClean="0"/>
              <a:pPr/>
              <a:t>27.11.2019</a:t>
            </a:fld>
            <a:endParaRPr lang="de-DE"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de-DE"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60807F7-D067-4C05-B39A-E8E6DA93B72D}"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25152" y="1752600"/>
            <a:ext cx="8227368" cy="1470025"/>
          </a:xfrm>
        </p:spPr>
        <p:txBody>
          <a:bodyPr>
            <a:normAutofit fontScale="90000"/>
          </a:bodyPr>
          <a:lstStyle/>
          <a:p>
            <a:r>
              <a:rPr lang="en-US" sz="3600" dirty="0"/>
              <a:t>The Misunderstood Schema of the Strong Black Woman: Exploring Its Mental Health Consequences and Coping Responses Among African American Women</a:t>
            </a:r>
            <a:br>
              <a:rPr lang="en-US" sz="3600" dirty="0"/>
            </a:br>
            <a:endParaRPr lang="en-US" sz="3600" dirty="0">
              <a:effectLst/>
            </a:endParaRPr>
          </a:p>
        </p:txBody>
      </p:sp>
      <p:sp>
        <p:nvSpPr>
          <p:cNvPr id="5" name="Untertitel 4"/>
          <p:cNvSpPr>
            <a:spLocks noGrp="1"/>
          </p:cNvSpPr>
          <p:nvPr>
            <p:ph type="subTitle" idx="1"/>
          </p:nvPr>
        </p:nvSpPr>
        <p:spPr>
          <a:xfrm>
            <a:off x="1295400" y="2843288"/>
            <a:ext cx="7157120" cy="1584176"/>
          </a:xfrm>
        </p:spPr>
        <p:txBody>
          <a:bodyPr>
            <a:normAutofit fontScale="92500"/>
          </a:bodyPr>
          <a:lstStyle/>
          <a:p>
            <a:r>
              <a:rPr lang="en-US" sz="2400" dirty="0"/>
              <a:t>Kelly Yu-</a:t>
            </a:r>
            <a:r>
              <a:rPr lang="en-US" sz="2400" dirty="0" err="1"/>
              <a:t>Hsin</a:t>
            </a:r>
            <a:r>
              <a:rPr lang="en-US" sz="2400" dirty="0"/>
              <a:t> Liao, </a:t>
            </a:r>
            <a:r>
              <a:rPr lang="en-US" sz="2400" dirty="0" err="1"/>
              <a:t>Meifen</a:t>
            </a:r>
            <a:r>
              <a:rPr lang="en-US" sz="2400" dirty="0"/>
              <a:t> Wei, and </a:t>
            </a:r>
            <a:r>
              <a:rPr lang="en-US" sz="2400" dirty="0" err="1"/>
              <a:t>Mengxi</a:t>
            </a:r>
            <a:r>
              <a:rPr lang="en-US" sz="2400" dirty="0"/>
              <a:t> Yin</a:t>
            </a:r>
          </a:p>
          <a:p>
            <a:endParaRPr lang="de-DE" sz="2400" i="1" dirty="0"/>
          </a:p>
          <a:p>
            <a:r>
              <a:rPr lang="de-DE" sz="2400" i="1" dirty="0"/>
              <a:t>Teaching </a:t>
            </a:r>
            <a:r>
              <a:rPr lang="de-DE" sz="2400" i="1" dirty="0" err="1"/>
              <a:t>slides</a:t>
            </a:r>
            <a:r>
              <a:rPr lang="de-DE" sz="2400" i="1" dirty="0"/>
              <a:t> </a:t>
            </a:r>
            <a:r>
              <a:rPr lang="de-DE" sz="2400" i="1" dirty="0" err="1"/>
              <a:t>prepared</a:t>
            </a:r>
            <a:r>
              <a:rPr lang="de-DE" sz="2400" i="1" dirty="0"/>
              <a:t> </a:t>
            </a:r>
            <a:r>
              <a:rPr lang="de-DE" sz="2400" i="1" dirty="0" err="1"/>
              <a:t>by</a:t>
            </a:r>
            <a:r>
              <a:rPr lang="de-DE" sz="2400" i="1" dirty="0"/>
              <a:t> Charlotte Strauss Swanson</a:t>
            </a:r>
          </a:p>
        </p:txBody>
      </p:sp>
      <p:pic>
        <p:nvPicPr>
          <p:cNvPr id="1026" name="Picture 2"/>
          <p:cNvPicPr>
            <a:picLocks noChangeAspect="1" noChangeArrowheads="1"/>
          </p:cNvPicPr>
          <p:nvPr/>
        </p:nvPicPr>
        <p:blipFill>
          <a:blip r:embed="rId3" cstate="print"/>
          <a:srcRect/>
          <a:stretch>
            <a:fillRect/>
          </a:stretch>
        </p:blipFill>
        <p:spPr bwMode="auto">
          <a:xfrm>
            <a:off x="2411760" y="4293096"/>
            <a:ext cx="43053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3124200"/>
          </a:xfrm>
        </p:spPr>
        <p:txBody>
          <a:bodyPr>
            <a:normAutofit fontScale="92500" lnSpcReduction="20000"/>
          </a:bodyPr>
          <a:lstStyle/>
          <a:p>
            <a:endParaRPr lang="en-US" dirty="0"/>
          </a:p>
          <a:p>
            <a:r>
              <a:rPr lang="en-US" dirty="0"/>
              <a:t>What did the results indicate about the role of collective and spiritual coping in the link between the SBW schema and depression/anxiety symptoms? </a:t>
            </a:r>
            <a:endParaRPr lang="en-US" dirty="0" smtClean="0"/>
          </a:p>
          <a:p>
            <a:endParaRPr lang="en-US" sz="1100" dirty="0" smtClean="0"/>
          </a:p>
          <a:p>
            <a:r>
              <a:rPr lang="en-US" dirty="0" smtClean="0"/>
              <a:t>What </a:t>
            </a:r>
            <a:r>
              <a:rPr lang="en-US" dirty="0"/>
              <a:t>about with loneliness? </a:t>
            </a:r>
            <a:endParaRPr lang="en-US" dirty="0" smtClean="0"/>
          </a:p>
          <a:p>
            <a:endParaRPr lang="en-US" sz="1200" dirty="0" smtClean="0"/>
          </a:p>
          <a:p>
            <a:r>
              <a:rPr lang="en-US" dirty="0" smtClean="0"/>
              <a:t>Were </a:t>
            </a:r>
            <a:r>
              <a:rPr lang="en-US" dirty="0"/>
              <a:t>there differences between these two types of coping and how might you explain them? </a:t>
            </a:r>
          </a:p>
          <a:p>
            <a:endParaRPr lang="en-US" dirty="0"/>
          </a:p>
          <a:p>
            <a:endParaRPr lang="en-US" dirty="0"/>
          </a:p>
        </p:txBody>
      </p:sp>
      <p:sp>
        <p:nvSpPr>
          <p:cNvPr id="3" name="Title 2"/>
          <p:cNvSpPr>
            <a:spLocks noGrp="1"/>
          </p:cNvSpPr>
          <p:nvPr>
            <p:ph type="title"/>
          </p:nvPr>
        </p:nvSpPr>
        <p:spPr/>
        <p:txBody>
          <a:bodyPr>
            <a:normAutofit/>
          </a:bodyPr>
          <a:lstStyle/>
          <a:p>
            <a:r>
              <a:rPr lang="en-US" dirty="0" err="1"/>
              <a:t>Africultural</a:t>
            </a:r>
            <a:r>
              <a:rPr lang="en-US" dirty="0"/>
              <a:t> Coping Strategies</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6146" name="Picture 2" descr="Image result for support">
            <a:extLst>
              <a:ext uri="{FF2B5EF4-FFF2-40B4-BE49-F238E27FC236}">
                <a16:creationId xmlns:a16="http://schemas.microsoft.com/office/drawing/2014/main" xmlns="" id="{3C71B720-93BB-0A4F-BB7E-2B6B86914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267200"/>
            <a:ext cx="388620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34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1400" y="1524000"/>
            <a:ext cx="5105400" cy="4698504"/>
          </a:xfrm>
        </p:spPr>
        <p:txBody>
          <a:bodyPr>
            <a:normAutofit fontScale="92500"/>
          </a:bodyPr>
          <a:lstStyle/>
          <a:p>
            <a:r>
              <a:rPr lang="en-US" dirty="0"/>
              <a:t>What practice implications do the authors discuss, specifically for counselors working with African American women? </a:t>
            </a:r>
            <a:endParaRPr lang="en-US" dirty="0" smtClean="0"/>
          </a:p>
          <a:p>
            <a:endParaRPr lang="en-US" sz="1100" dirty="0" smtClean="0"/>
          </a:p>
          <a:p>
            <a:r>
              <a:rPr lang="en-US" dirty="0" smtClean="0"/>
              <a:t>What </a:t>
            </a:r>
            <a:r>
              <a:rPr lang="en-US" dirty="0"/>
              <a:t>are some of the implications regarding access to mental health care</a:t>
            </a:r>
            <a:r>
              <a:rPr lang="en-US" dirty="0" smtClean="0"/>
              <a:t>?</a:t>
            </a:r>
          </a:p>
          <a:p>
            <a:endParaRPr lang="en-US" sz="1100" dirty="0" smtClean="0"/>
          </a:p>
          <a:p>
            <a:r>
              <a:rPr lang="en-US" dirty="0" smtClean="0"/>
              <a:t> </a:t>
            </a:r>
            <a:r>
              <a:rPr lang="en-US" dirty="0"/>
              <a:t>Are there other implications you can think of? </a:t>
            </a:r>
          </a:p>
        </p:txBody>
      </p:sp>
      <p:sp>
        <p:nvSpPr>
          <p:cNvPr id="3" name="Title 2"/>
          <p:cNvSpPr>
            <a:spLocks noGrp="1"/>
          </p:cNvSpPr>
          <p:nvPr>
            <p:ph type="title"/>
          </p:nvPr>
        </p:nvSpPr>
        <p:spPr/>
        <p:txBody>
          <a:bodyPr/>
          <a:lstStyle/>
          <a:p>
            <a:r>
              <a:rPr lang="en-US" dirty="0"/>
              <a:t>Practice Implications</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5" name="Picture 2" descr="Image result for mental health care">
            <a:extLst>
              <a:ext uri="{FF2B5EF4-FFF2-40B4-BE49-F238E27FC236}">
                <a16:creationId xmlns:a16="http://schemas.microsoft.com/office/drawing/2014/main" xmlns="" id="{378D0F87-7FDF-DD44-B801-ED5D8E53D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10" y="2743200"/>
            <a:ext cx="2547807"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026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72952"/>
            <a:ext cx="7924800" cy="2324100"/>
          </a:xfrm>
        </p:spPr>
        <p:txBody>
          <a:bodyPr>
            <a:normAutofit fontScale="92500"/>
          </a:bodyPr>
          <a:lstStyle/>
          <a:p>
            <a:r>
              <a:rPr lang="en-US" dirty="0"/>
              <a:t>What structural changes do the authors recommend to address the negative ramifications of the SBW schema (</a:t>
            </a:r>
            <a:r>
              <a:rPr lang="en-US" dirty="0" err="1"/>
              <a:t>e.g</a:t>
            </a:r>
            <a:r>
              <a:rPr lang="en-US" dirty="0"/>
              <a:t>, in schools, the media, and social policy efforts</a:t>
            </a:r>
            <a:r>
              <a:rPr lang="en-US" dirty="0" smtClean="0"/>
              <a:t>)?</a:t>
            </a:r>
          </a:p>
          <a:p>
            <a:endParaRPr lang="en-US" sz="1100" dirty="0" smtClean="0"/>
          </a:p>
          <a:p>
            <a:r>
              <a:rPr lang="en-US" dirty="0" smtClean="0"/>
              <a:t> </a:t>
            </a:r>
            <a:r>
              <a:rPr lang="en-US" dirty="0"/>
              <a:t>What additional suggestions can you think of? </a:t>
            </a:r>
          </a:p>
        </p:txBody>
      </p:sp>
      <p:sp>
        <p:nvSpPr>
          <p:cNvPr id="3" name="Title 2"/>
          <p:cNvSpPr>
            <a:spLocks noGrp="1"/>
          </p:cNvSpPr>
          <p:nvPr>
            <p:ph type="title"/>
          </p:nvPr>
        </p:nvSpPr>
        <p:spPr>
          <a:xfrm>
            <a:off x="457200" y="274638"/>
            <a:ext cx="8229600" cy="1096962"/>
          </a:xfrm>
        </p:spPr>
        <p:txBody>
          <a:bodyPr>
            <a:normAutofit/>
          </a:bodyPr>
          <a:lstStyle/>
          <a:p>
            <a:r>
              <a:rPr lang="en-US" dirty="0"/>
              <a:t>Societal-Level Change</a:t>
            </a:r>
            <a:endParaRPr lang="en-US"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7170" name="Picture 2" descr="Image result for activism">
            <a:extLst>
              <a:ext uri="{FF2B5EF4-FFF2-40B4-BE49-F238E27FC236}">
                <a16:creationId xmlns:a16="http://schemas.microsoft.com/office/drawing/2014/main" xmlns="" id="{FEABE2E0-6834-E947-AA12-012C827B2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038600"/>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435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you believe are some strengths of this study</a:t>
            </a:r>
            <a:r>
              <a:rPr lang="en-US" dirty="0" smtClean="0"/>
              <a:t>?</a:t>
            </a:r>
          </a:p>
          <a:p>
            <a:endParaRPr lang="en-US" sz="1000" dirty="0"/>
          </a:p>
          <a:p>
            <a:r>
              <a:rPr lang="en-US" dirty="0"/>
              <a:t>What are some limitations?</a:t>
            </a:r>
          </a:p>
        </p:txBody>
      </p:sp>
      <p:sp>
        <p:nvSpPr>
          <p:cNvPr id="3" name="Title 2"/>
          <p:cNvSpPr>
            <a:spLocks noGrp="1"/>
          </p:cNvSpPr>
          <p:nvPr>
            <p:ph type="title"/>
          </p:nvPr>
        </p:nvSpPr>
        <p:spPr/>
        <p:txBody>
          <a:bodyPr/>
          <a:lstStyle/>
          <a:p>
            <a:r>
              <a:rPr lang="en-US" dirty="0"/>
              <a:t>Strengths and Limitations</a:t>
            </a:r>
          </a:p>
        </p:txBody>
      </p:sp>
      <p:pic>
        <p:nvPicPr>
          <p:cNvPr id="5" name="Picture 4"/>
          <p:cNvPicPr>
            <a:picLocks noChangeAspect="1"/>
          </p:cNvPicPr>
          <p:nvPr/>
        </p:nvPicPr>
        <p:blipFill>
          <a:blip r:embed="rId2"/>
          <a:stretch>
            <a:fillRect/>
          </a:stretch>
        </p:blipFill>
        <p:spPr>
          <a:xfrm>
            <a:off x="2590800" y="3352800"/>
            <a:ext cx="3543300" cy="2298700"/>
          </a:xfrm>
          <a:prstGeom prst="rect">
            <a:avLst/>
          </a:prstGeom>
        </p:spPr>
      </p:pic>
    </p:spTree>
    <p:extLst>
      <p:ext uri="{BB962C8B-B14F-4D97-AF65-F5344CB8AC3E}">
        <p14:creationId xmlns:p14="http://schemas.microsoft.com/office/powerpoint/2010/main" val="2711000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reading this article, what research would you like to see done next?</a:t>
            </a:r>
          </a:p>
        </p:txBody>
      </p:sp>
      <p:sp>
        <p:nvSpPr>
          <p:cNvPr id="3" name="Title 2"/>
          <p:cNvSpPr>
            <a:spLocks noGrp="1"/>
          </p:cNvSpPr>
          <p:nvPr>
            <p:ph type="title"/>
          </p:nvPr>
        </p:nvSpPr>
        <p:spPr/>
        <p:txBody>
          <a:bodyPr/>
          <a:lstStyle/>
          <a:p>
            <a:r>
              <a:rPr lang="en-US" dirty="0"/>
              <a:t>What Next?</a:t>
            </a:r>
          </a:p>
        </p:txBody>
      </p:sp>
      <p:pic>
        <p:nvPicPr>
          <p:cNvPr id="4" name="Picture 3"/>
          <p:cNvPicPr>
            <a:picLocks noChangeAspect="1"/>
          </p:cNvPicPr>
          <p:nvPr/>
        </p:nvPicPr>
        <p:blipFill>
          <a:blip r:embed="rId2"/>
          <a:stretch>
            <a:fillRect/>
          </a:stretch>
        </p:blipFill>
        <p:spPr>
          <a:xfrm>
            <a:off x="2825750" y="3048000"/>
            <a:ext cx="3492500" cy="23241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8093" y="6222504"/>
            <a:ext cx="1329834" cy="635496"/>
          </a:xfrm>
          <a:prstGeom prst="rect">
            <a:avLst/>
          </a:prstGeom>
          <a:noFill/>
          <a:ln w="9525">
            <a:noFill/>
            <a:miter lim="800000"/>
            <a:headEnd/>
            <a:tailEnd/>
          </a:ln>
        </p:spPr>
      </p:pic>
    </p:spTree>
    <p:extLst>
      <p:ext uri="{BB962C8B-B14F-4D97-AF65-F5344CB8AC3E}">
        <p14:creationId xmlns:p14="http://schemas.microsoft.com/office/powerpoint/2010/main" val="45886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Did anything else come up for you in reading this article that we didn't discuss?</a:t>
            </a:r>
          </a:p>
        </p:txBody>
      </p:sp>
      <p:sp>
        <p:nvSpPr>
          <p:cNvPr id="3" name="Title 2"/>
          <p:cNvSpPr>
            <a:spLocks noGrp="1"/>
          </p:cNvSpPr>
          <p:nvPr>
            <p:ph type="title"/>
          </p:nvPr>
        </p:nvSpPr>
        <p:spPr/>
        <p:txBody>
          <a:bodyPr/>
          <a:lstStyle/>
          <a:p>
            <a:r>
              <a:rPr lang="en-US" dirty="0"/>
              <a:t>Final Thoughts?</a:t>
            </a:r>
          </a:p>
        </p:txBody>
      </p:sp>
      <p:pic>
        <p:nvPicPr>
          <p:cNvPr id="4" name="Picture 3"/>
          <p:cNvPicPr>
            <a:picLocks noChangeAspect="1"/>
          </p:cNvPicPr>
          <p:nvPr/>
        </p:nvPicPr>
        <p:blipFill>
          <a:blip r:embed="rId2"/>
          <a:stretch>
            <a:fillRect/>
          </a:stretch>
        </p:blipFill>
        <p:spPr>
          <a:xfrm>
            <a:off x="3124200" y="3200400"/>
            <a:ext cx="2680258" cy="2680258"/>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8093" y="6222504"/>
            <a:ext cx="1329834" cy="635496"/>
          </a:xfrm>
          <a:prstGeom prst="rect">
            <a:avLst/>
          </a:prstGeom>
          <a:noFill/>
          <a:ln w="9525">
            <a:noFill/>
            <a:miter lim="800000"/>
            <a:headEnd/>
            <a:tailEnd/>
          </a:ln>
        </p:spPr>
      </p:pic>
    </p:spTree>
    <p:extLst>
      <p:ext uri="{BB962C8B-B14F-4D97-AF65-F5344CB8AC3E}">
        <p14:creationId xmlns:p14="http://schemas.microsoft.com/office/powerpoint/2010/main" val="1175841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24" y="1295400"/>
            <a:ext cx="8915400" cy="4648200"/>
          </a:xfrm>
        </p:spPr>
        <p:txBody>
          <a:bodyPr>
            <a:normAutofit fontScale="62500" lnSpcReduction="20000"/>
          </a:bodyPr>
          <a:lstStyle/>
          <a:p>
            <a:r>
              <a:rPr lang="en-US" dirty="0"/>
              <a:t>The internalization of the Strong Black Woman (SBW) schema is associated with negative psychological outcomes. However, not much is known about the mechanisms through which this schema leads to poor health. We examined the direct associations between the SBW schema and depression, anxiety, and loneliness. We also tested four mediators—maladaptive perfectionism, self-compassion, and two </a:t>
            </a:r>
            <a:r>
              <a:rPr lang="en-US" dirty="0" err="1"/>
              <a:t>Africultural</a:t>
            </a:r>
            <a:r>
              <a:rPr lang="en-US" dirty="0"/>
              <a:t> coping strategies of collective coping and spiritual coping—between the schema and psychological outcomes. Moreover, we examined serial mediation effects. A total of 222 African American women participated in an online survey. Structural equation modeling was conducted, and after controlling for age, family income, and level of education, the direct associations were supported, and the mediator roles of maladaptive perfectionism, self-compassion, and collective coping but not spiritual coping were supported. For serial mediation effects, the SBW schema was first positively associated with maladaptive perfectionism, which was associated with low self-compassion and low use of collective coping, which in turn were correlated with negative psychological outcomes. Racial, economic, and structural inequalities that maintain the SBW schema need to be examined and removed. Clinical interventions should focus on reducing maladaptive perfectionism and increasing self-compassion and collective coping among those who have internalized the schema.</a:t>
            </a:r>
          </a:p>
        </p:txBody>
      </p:sp>
      <p:sp>
        <p:nvSpPr>
          <p:cNvPr id="3" name="Title 2"/>
          <p:cNvSpPr>
            <a:spLocks noGrp="1"/>
          </p:cNvSpPr>
          <p:nvPr>
            <p:ph type="title"/>
          </p:nvPr>
        </p:nvSpPr>
        <p:spPr/>
        <p:txBody>
          <a:bodyPr/>
          <a:lstStyle/>
          <a:p>
            <a:r>
              <a:rPr lang="en-US" dirty="0"/>
              <a:t>Study Abstract</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spTree>
    <p:extLst>
      <p:ext uri="{BB962C8B-B14F-4D97-AF65-F5344CB8AC3E}">
        <p14:creationId xmlns:p14="http://schemas.microsoft.com/office/powerpoint/2010/main" val="1254371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75000"/>
                  </a:schemeClr>
                </a:solidFill>
              </a:rPr>
              <a:t>Discussion Questions</a:t>
            </a:r>
          </a:p>
        </p:txBody>
      </p:sp>
      <p:pic>
        <p:nvPicPr>
          <p:cNvPr id="4" name="Picture 3"/>
          <p:cNvPicPr>
            <a:picLocks noChangeAspect="1"/>
          </p:cNvPicPr>
          <p:nvPr/>
        </p:nvPicPr>
        <p:blipFill>
          <a:blip r:embed="rId2"/>
          <a:stretch>
            <a:fillRect/>
          </a:stretch>
        </p:blipFill>
        <p:spPr>
          <a:xfrm>
            <a:off x="3124200" y="3200400"/>
            <a:ext cx="2680258" cy="2680258"/>
          </a:xfrm>
          <a:prstGeom prst="rect">
            <a:avLst/>
          </a:prstGeom>
        </p:spPr>
      </p:pic>
    </p:spTree>
    <p:extLst>
      <p:ext uri="{BB962C8B-B14F-4D97-AF65-F5344CB8AC3E}">
        <p14:creationId xmlns:p14="http://schemas.microsoft.com/office/powerpoint/2010/main" val="899843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729" y="1576139"/>
            <a:ext cx="4876800" cy="4525963"/>
          </a:xfrm>
        </p:spPr>
        <p:txBody>
          <a:bodyPr>
            <a:normAutofit/>
          </a:bodyPr>
          <a:lstStyle/>
          <a:p>
            <a:r>
              <a:rPr lang="en-US" dirty="0"/>
              <a:t>In their paper, the authors refer to the concept of intersectionality. How do you understand this term and why is it important in the context of understanding the experiences of African American women? </a:t>
            </a:r>
          </a:p>
        </p:txBody>
      </p:sp>
      <p:sp>
        <p:nvSpPr>
          <p:cNvPr id="3" name="Title 2"/>
          <p:cNvSpPr>
            <a:spLocks noGrp="1"/>
          </p:cNvSpPr>
          <p:nvPr>
            <p:ph type="title"/>
          </p:nvPr>
        </p:nvSpPr>
        <p:spPr/>
        <p:txBody>
          <a:bodyPr>
            <a:normAutofit/>
          </a:bodyPr>
          <a:lstStyle/>
          <a:p>
            <a:r>
              <a:rPr lang="en-US" dirty="0"/>
              <a:t>Intersectionality </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1026" name="Picture 2" descr="Image result for intersectionality">
            <a:extLst>
              <a:ext uri="{FF2B5EF4-FFF2-40B4-BE49-F238E27FC236}">
                <a16:creationId xmlns:a16="http://schemas.microsoft.com/office/drawing/2014/main" xmlns="" id="{D0C1C7A7-BDA1-0545-989B-F09EDD0F5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100" y="2133600"/>
            <a:ext cx="3479800" cy="224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54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1671"/>
            <a:ext cx="7924800" cy="2438400"/>
          </a:xfrm>
        </p:spPr>
        <p:txBody>
          <a:bodyPr>
            <a:normAutofit/>
          </a:bodyPr>
          <a:lstStyle/>
          <a:p>
            <a:r>
              <a:rPr lang="en-US" dirty="0"/>
              <a:t>What is gendered racism? </a:t>
            </a:r>
            <a:endParaRPr lang="en-US" dirty="0" smtClean="0"/>
          </a:p>
          <a:p>
            <a:endParaRPr lang="en-US" sz="2000" dirty="0" smtClean="0"/>
          </a:p>
          <a:p>
            <a:r>
              <a:rPr lang="en-US" dirty="0" smtClean="0"/>
              <a:t>What </a:t>
            </a:r>
            <a:r>
              <a:rPr lang="en-US" dirty="0"/>
              <a:t>are the potential implications of gendered racism for black women, specifically in regard to mental health? </a:t>
            </a:r>
          </a:p>
          <a:p>
            <a:endParaRPr lang="en-US" dirty="0"/>
          </a:p>
        </p:txBody>
      </p:sp>
      <p:sp>
        <p:nvSpPr>
          <p:cNvPr id="3" name="Title 2"/>
          <p:cNvSpPr>
            <a:spLocks noGrp="1"/>
          </p:cNvSpPr>
          <p:nvPr>
            <p:ph type="title"/>
          </p:nvPr>
        </p:nvSpPr>
        <p:spPr/>
        <p:txBody>
          <a:bodyPr>
            <a:normAutofit/>
          </a:bodyPr>
          <a:lstStyle/>
          <a:p>
            <a:r>
              <a:rPr lang="en-US" dirty="0"/>
              <a:t>Gendered Racism</a:t>
            </a:r>
            <a:endParaRPr lang="en-US"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8202" name="Picture 10" descr="Image result for intersectional feminism">
            <a:extLst>
              <a:ext uri="{FF2B5EF4-FFF2-40B4-BE49-F238E27FC236}">
                <a16:creationId xmlns:a16="http://schemas.microsoft.com/office/drawing/2014/main" xmlns="" id="{78DD7A0F-1482-3A4A-AE1B-B6499FD42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662388"/>
            <a:ext cx="2997200"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771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8010" y="1734641"/>
            <a:ext cx="5029200" cy="4525963"/>
          </a:xfrm>
        </p:spPr>
        <p:txBody>
          <a:bodyPr>
            <a:normAutofit/>
          </a:bodyPr>
          <a:lstStyle/>
          <a:p>
            <a:r>
              <a:rPr lang="en-US" dirty="0"/>
              <a:t>How do the authors define the Strong Black Woman (SBW) schema? </a:t>
            </a:r>
            <a:endParaRPr lang="en-US" dirty="0" smtClean="0"/>
          </a:p>
          <a:p>
            <a:endParaRPr lang="en-US" sz="2000" dirty="0" smtClean="0"/>
          </a:p>
          <a:p>
            <a:r>
              <a:rPr lang="en-US" dirty="0" smtClean="0"/>
              <a:t>What </a:t>
            </a:r>
            <a:r>
              <a:rPr lang="en-US" dirty="0"/>
              <a:t>are some of the possible benefits as well as </a:t>
            </a:r>
            <a:r>
              <a:rPr lang="en-US" dirty="0"/>
              <a:t>n</a:t>
            </a:r>
            <a:r>
              <a:rPr lang="en-US" dirty="0" smtClean="0"/>
              <a:t>egative </a:t>
            </a:r>
            <a:r>
              <a:rPr lang="en-US" dirty="0"/>
              <a:t>consequences of this schema on mental health? </a:t>
            </a:r>
            <a:endParaRPr lang="en-US"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Strong Black Woman Schema</a:t>
            </a:r>
          </a:p>
        </p:txBody>
      </p:sp>
      <p:pic>
        <p:nvPicPr>
          <p:cNvPr id="3076" name="Picture 4" descr="Image result for strong black woman schema">
            <a:extLst>
              <a:ext uri="{FF2B5EF4-FFF2-40B4-BE49-F238E27FC236}">
                <a16:creationId xmlns:a16="http://schemas.microsoft.com/office/drawing/2014/main" xmlns="" id="{8F7F399A-E0F7-FB4E-8C63-628CACC46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65610"/>
            <a:ext cx="3162210" cy="210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151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7924800" cy="4919472"/>
          </a:xfrm>
        </p:spPr>
        <p:txBody>
          <a:bodyPr>
            <a:normAutofit/>
          </a:bodyPr>
          <a:lstStyle/>
          <a:p>
            <a:endParaRPr lang="en-US" dirty="0"/>
          </a:p>
          <a:p>
            <a:r>
              <a:rPr lang="en-US" dirty="0"/>
              <a:t>The authors note that African American women often internalize the SBW schema as a result of messages perpetuated in the media, by parents, and in communities. Where have you seen this schema perpetuated? What are some examples? </a:t>
            </a:r>
          </a:p>
          <a:p>
            <a:endParaRPr lang="en-US" dirty="0"/>
          </a:p>
        </p:txBody>
      </p:sp>
      <p:sp>
        <p:nvSpPr>
          <p:cNvPr id="3" name="Title 2"/>
          <p:cNvSpPr>
            <a:spLocks noGrp="1"/>
          </p:cNvSpPr>
          <p:nvPr>
            <p:ph type="title"/>
          </p:nvPr>
        </p:nvSpPr>
        <p:spPr/>
        <p:txBody>
          <a:bodyPr>
            <a:normAutofit/>
          </a:bodyPr>
          <a:lstStyle/>
          <a:p>
            <a:r>
              <a:rPr lang="en-US" dirty="0"/>
              <a:t>The Role of Socialization</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2054" name="Picture 6" descr="Image result for information">
            <a:extLst>
              <a:ext uri="{FF2B5EF4-FFF2-40B4-BE49-F238E27FC236}">
                <a16:creationId xmlns:a16="http://schemas.microsoft.com/office/drawing/2014/main" xmlns="" id="{C32970EA-D25F-1943-A83F-1E4EC61F11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950" y="4495800"/>
            <a:ext cx="2832100" cy="141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006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7089"/>
            <a:ext cx="7848600" cy="4525963"/>
          </a:xfrm>
        </p:spPr>
        <p:txBody>
          <a:bodyPr>
            <a:normAutofit/>
          </a:bodyPr>
          <a:lstStyle/>
          <a:p>
            <a:r>
              <a:rPr lang="en-US" dirty="0"/>
              <a:t>What were your reactions to the results in this study? Were you surprised by any of the findings? </a:t>
            </a:r>
          </a:p>
          <a:p>
            <a:endParaRPr lang="en-US" dirty="0"/>
          </a:p>
        </p:txBody>
      </p:sp>
      <p:sp>
        <p:nvSpPr>
          <p:cNvPr id="3" name="Title 2"/>
          <p:cNvSpPr>
            <a:spLocks noGrp="1"/>
          </p:cNvSpPr>
          <p:nvPr>
            <p:ph type="title"/>
          </p:nvPr>
        </p:nvSpPr>
        <p:spPr/>
        <p:txBody>
          <a:bodyPr/>
          <a:lstStyle/>
          <a:p>
            <a:r>
              <a:rPr lang="en-US" dirty="0"/>
              <a:t>Results</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2050" name="Picture 2" descr="Macbook Pro Beside Papers">
            <a:extLst>
              <a:ext uri="{FF2B5EF4-FFF2-40B4-BE49-F238E27FC236}">
                <a16:creationId xmlns:a16="http://schemas.microsoft.com/office/drawing/2014/main" xmlns="" id="{A5327DBB-5685-4341-B8A5-D7A6C8EE35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276600"/>
            <a:ext cx="3881887"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7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458200" cy="4419600"/>
          </a:xfrm>
        </p:spPr>
        <p:txBody>
          <a:bodyPr>
            <a:normAutofit/>
          </a:bodyPr>
          <a:lstStyle/>
          <a:p>
            <a:r>
              <a:rPr lang="en-US" dirty="0"/>
              <a:t>The researchers found that maladaptive perfectionism (MP) and self-compassion mediated the link between the SBW schema and anxiety and depression symptoms. How do you understand and/or explain this?</a:t>
            </a:r>
          </a:p>
        </p:txBody>
      </p:sp>
      <p:sp>
        <p:nvSpPr>
          <p:cNvPr id="3" name="Title 2"/>
          <p:cNvSpPr>
            <a:spLocks noGrp="1"/>
          </p:cNvSpPr>
          <p:nvPr>
            <p:ph type="title"/>
          </p:nvPr>
        </p:nvSpPr>
        <p:spPr/>
        <p:txBody>
          <a:bodyPr>
            <a:normAutofit fontScale="90000"/>
          </a:bodyPr>
          <a:lstStyle/>
          <a:p>
            <a:r>
              <a:rPr lang="en-US" dirty="0"/>
              <a:t>Perfectionism &amp; Self-Compassion</a:t>
            </a:r>
          </a:p>
        </p:txBody>
      </p:sp>
      <p:pic>
        <p:nvPicPr>
          <p:cNvPr id="4" name="Picture 2"/>
          <p:cNvPicPr>
            <a:picLocks noChangeAspect="1" noChangeArrowheads="1"/>
          </p:cNvPicPr>
          <p:nvPr/>
        </p:nvPicPr>
        <p:blipFill>
          <a:blip r:embed="rId3" cstate="print"/>
          <a:srcRect/>
          <a:stretch>
            <a:fillRect/>
          </a:stretch>
        </p:blipFill>
        <p:spPr bwMode="auto">
          <a:xfrm>
            <a:off x="8093" y="6222504"/>
            <a:ext cx="1329834" cy="635496"/>
          </a:xfrm>
          <a:prstGeom prst="rect">
            <a:avLst/>
          </a:prstGeom>
          <a:noFill/>
          <a:ln w="9525">
            <a:noFill/>
            <a:miter lim="800000"/>
            <a:headEnd/>
            <a:tailEnd/>
          </a:ln>
        </p:spPr>
      </p:pic>
      <p:pic>
        <p:nvPicPr>
          <p:cNvPr id="5122" name="Picture 2" descr="Image result for perfectionism">
            <a:extLst>
              <a:ext uri="{FF2B5EF4-FFF2-40B4-BE49-F238E27FC236}">
                <a16:creationId xmlns:a16="http://schemas.microsoft.com/office/drawing/2014/main" xmlns="" id="{3EEDB623-3818-F344-8C23-CFD3B3A55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773" y="4114800"/>
            <a:ext cx="3505200" cy="182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789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41">
      <a:dk1>
        <a:sysClr val="windowText" lastClr="000000"/>
      </a:dk1>
      <a:lt1>
        <a:sysClr val="window" lastClr="FFFFFF"/>
      </a:lt1>
      <a:dk2>
        <a:srgbClr val="464646"/>
      </a:dk2>
      <a:lt2>
        <a:srgbClr val="DEF5FA"/>
      </a:lt2>
      <a:accent1>
        <a:srgbClr val="868AB7"/>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PWQ template" id="{1B3B08B2-9C7D-3B49-9375-28149899B4C9}" vid="{6709A718-B6A8-3343-AE4B-B22FB20A34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PWQ template</Template>
  <TotalTime>14797</TotalTime>
  <Words>659</Words>
  <Application>Microsoft Office PowerPoint</Application>
  <PresentationFormat>On-screen Show (4:3)</PresentationFormat>
  <Paragraphs>51</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Lucida Sans Unicode</vt:lpstr>
      <vt:lpstr>Verdana</vt:lpstr>
      <vt:lpstr>Wingdings 2</vt:lpstr>
      <vt:lpstr>Wingdings 3</vt:lpstr>
      <vt:lpstr>Concourse</vt:lpstr>
      <vt:lpstr>The Misunderstood Schema of the Strong Black Woman: Exploring Its Mental Health Consequences and Coping Responses Among African American Women </vt:lpstr>
      <vt:lpstr>Study Abstract</vt:lpstr>
      <vt:lpstr>Discussion Questions</vt:lpstr>
      <vt:lpstr>Intersectionality </vt:lpstr>
      <vt:lpstr>Gendered Racism</vt:lpstr>
      <vt:lpstr>Strong Black Woman Schema</vt:lpstr>
      <vt:lpstr>The Role of Socialization</vt:lpstr>
      <vt:lpstr>Results</vt:lpstr>
      <vt:lpstr>Perfectionism &amp; Self-Compassion</vt:lpstr>
      <vt:lpstr>Africultural Coping Strategies</vt:lpstr>
      <vt:lpstr>Practice Implications</vt:lpstr>
      <vt:lpstr>Societal-Level Change</vt:lpstr>
      <vt:lpstr>Strengths and Limitations</vt:lpstr>
      <vt:lpstr>What Next?</vt:lpstr>
      <vt:lpstr>Final Thoughts?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Mehta</dc:creator>
  <cp:lastModifiedBy>DawnNew</cp:lastModifiedBy>
  <cp:revision>134</cp:revision>
  <dcterms:created xsi:type="dcterms:W3CDTF">2017-05-04T16:04:48Z</dcterms:created>
  <dcterms:modified xsi:type="dcterms:W3CDTF">2019-11-27T17:19:31Z</dcterms:modified>
</cp:coreProperties>
</file>