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C9"/>
    <a:srgbClr val="FFDFB8"/>
    <a:srgbClr val="FDE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1057-5C64-420C-B939-FAED0E12E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010C2-D0FB-4E4D-8916-2C7D5104E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A6363-1822-4F9B-90CE-1EF6536A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1D47-2653-46C1-8325-3B82B852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55B8D-AA72-4DFC-A4FF-46DE4472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9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6780-1776-42E1-BBC0-55ADD082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24DB6-7FA3-497B-A1E8-8DDED8790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1C271-55C5-4F34-8B04-05C07B65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A42E2-A5EA-48BB-B3A5-D0512D4F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64B2E-21C3-4234-9624-7455C8CB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0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5E2F6-05A6-4EE0-860D-2183AB600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148DA-2B35-49DB-9464-885880A70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66309-2B18-462C-B9BC-230F38E7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65A05-597C-486A-BE98-116BE33A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A122-2640-480A-958D-97C99F3E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7A1B-BCD9-475F-9610-DFA2E431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34098-E247-4A93-AEF4-3A1C7359A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3BEF6-3830-4BC4-904E-820CA2F5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6FC2-5A56-40E9-9CB4-53E687CE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E7D3-D9FD-465D-82E9-ACF0F7EA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33CF-E40A-458B-BC0E-00944CCD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59FC0-383F-425E-93A1-0F563BC89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B9A7E-1A46-4FE2-802C-97FE5FF6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080CA-FB32-460C-AF31-28E3DDB0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B68C9-BFF5-4D29-AB7B-2BD8B3AD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9B99-E23D-40F6-96CA-B97B5A37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9B118-F10B-44E6-ACC7-F9FB45497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8B6B5-EB97-43B4-BC65-79DCA4BE7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9F150-236C-45B0-A627-E67900ED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DAA63-738C-44E0-B96D-12680334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BB8AE-98AD-4FC5-942B-8718B6FB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9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D98D-782C-47AE-8798-6B7E317BB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DDD7C-8835-475E-A803-8C97C78AA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7D528-EFC5-49EC-94FA-957FAF925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ECDF7-A250-4AE9-B883-9B45FCDBC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13FBF-DF2E-45EB-A407-1B655AA77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1331D-CDA7-4A28-AEEF-5F5E6C10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923BE-7FEE-4358-8983-FB1428E0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905DF-C0CC-46B2-87D6-955441A9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9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C3A1-9879-42DC-9AFC-89D49BC2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A4997-6D92-4798-A0ED-154E1916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BF7354-0AE8-46CC-87BD-FE8F4346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31446-789E-4261-8081-9F2FCAC1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6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DEA3E-5C25-40AD-87C3-BD64D060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05004-E7C3-4C80-A3E1-D7C4A5B5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3AD48-C209-4F02-B215-13B361BB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1D5A-E859-4F11-9663-B2523C0C1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447E0-0240-4F76-82A0-651934850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A3681-A1DD-4349-BBD2-C74CD031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D28D6-9D88-4EC2-A502-5795E1D2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90102-219B-491C-A57D-7D32E5A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BA816-7D04-46E1-817B-587BA2A8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A4B2-90D5-4F31-9404-A39C6931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EE45C-7883-4B0C-A437-1201C5612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0A31B-F1D4-4733-A46F-F3CA4A4BD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E2529-865A-4F96-849A-59196F02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97CF2-823D-4C73-A330-375439E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3352D-FA04-488A-840B-98DED036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6D861B-4BA9-4632-8A2E-267C7F81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9B2DF-8D24-46D4-8D03-C7A96B723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1F66-0265-4649-822B-6390BC318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F2A3-F561-4595-81ED-B04C0AF9E47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F7A54-6EB6-43E6-A496-652C12CFB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87546-D403-4259-AF32-40C1FE1A0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7A4D-E64A-4952-B7DF-31B6883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5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22520A-5B74-4557-8A44-FEC00D911DD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98" b="6073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4FB90C-5064-4CDD-BFAF-88B7B4444B0E}"/>
              </a:ext>
            </a:extLst>
          </p:cNvPr>
          <p:cNvSpPr txBox="1"/>
          <p:nvPr/>
        </p:nvSpPr>
        <p:spPr>
          <a:xfrm>
            <a:off x="133644" y="4909625"/>
            <a:ext cx="37033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Pneumovax received October 2012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Fluarix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received October 2012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4A71B1-29F9-4278-9609-66D43B2CBFE3}"/>
              </a:ext>
            </a:extLst>
          </p:cNvPr>
          <p:cNvSpPr txBox="1"/>
          <p:nvPr/>
        </p:nvSpPr>
        <p:spPr>
          <a:xfrm>
            <a:off x="133644" y="549800"/>
            <a:ext cx="3934264" cy="58323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Problems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Dyslipidemia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Type 2 Diabetes Mellitus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Arthritis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Inactive Problems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Community Acquired Pneumonia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Surgeries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Appendectomy March 2003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Tylenol Extra Strength 500mg 1 tablet by mouth twice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Metformin 1000mg by mouth twice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Atorvastatin 40mg by mouth twice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Hydrochlorothiazide 12.5mg by mouth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Glipizide XL 5mg by mouth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Aspirin 81mg by mouth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Lisinopril 20mg by mouth daily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Penicillin</a:t>
            </a:r>
          </a:p>
          <a:p>
            <a:endParaRPr lang="en-US" sz="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History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He has three siblings; a younger sister and two older brothers.  His parents are still married and living in Green Lake.  His mother is a teacher and his father a factory worker.  Both have unremarkable medical histories.  His younger sister suffers from depression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</a:t>
            </a:r>
            <a:endParaRPr lang="en-US" sz="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He has a history of chewing tobacco.  He used for 20 years, but recent quit after his family urged him to stop.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  <a:endParaRPr lang="en-US" sz="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Pneumovax received October 2013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Fluarix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received October 2013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Shingrex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received January 2018 &amp; August 2018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History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He starts every day by sharing a pot of coffee with his wife.  He and his wife own a farm north of Brookfield.  He works long days, so rarely gets additional exercise outside of his daily chores. He has one grown daughter who lives in Minneapolis.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9E38E-9147-475C-B5F2-1F5CFF6B0B61}"/>
              </a:ext>
            </a:extLst>
          </p:cNvPr>
          <p:cNvSpPr txBox="1"/>
          <p:nvPr/>
        </p:nvSpPr>
        <p:spPr>
          <a:xfrm>
            <a:off x="8393723" y="6527197"/>
            <a:ext cx="3094892" cy="276999"/>
          </a:xfrm>
          <a:prstGeom prst="rect">
            <a:avLst/>
          </a:prstGeom>
          <a:solidFill>
            <a:srgbClr val="FFE8C9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Gonzales, Roberto 100110   Age 68 (8/8/1949)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A05A28-A8F8-45AD-B17D-08F7E0086B28}"/>
              </a:ext>
            </a:extLst>
          </p:cNvPr>
          <p:cNvSpPr/>
          <p:nvPr/>
        </p:nvSpPr>
        <p:spPr>
          <a:xfrm>
            <a:off x="4159380" y="1497804"/>
            <a:ext cx="7999282" cy="4884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9785A-9C83-4139-83A3-B5B5245A9A29}"/>
              </a:ext>
            </a:extLst>
          </p:cNvPr>
          <p:cNvSpPr txBox="1"/>
          <p:nvPr/>
        </p:nvSpPr>
        <p:spPr>
          <a:xfrm>
            <a:off x="6283569" y="937846"/>
            <a:ext cx="1594664" cy="644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5C767C7-D0C8-45D7-9868-F92AD155C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31986"/>
              </p:ext>
            </p:extLst>
          </p:nvPr>
        </p:nvGraphicFramePr>
        <p:xfrm>
          <a:off x="4159378" y="4761726"/>
          <a:ext cx="7419700" cy="1304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5109">
                  <a:extLst>
                    <a:ext uri="{9D8B030D-6E8A-4147-A177-3AD203B41FA5}">
                      <a16:colId xmlns:a16="http://schemas.microsoft.com/office/drawing/2014/main" val="394316775"/>
                    </a:ext>
                  </a:extLst>
                </a:gridCol>
                <a:gridCol w="4544591">
                  <a:extLst>
                    <a:ext uri="{9D8B030D-6E8A-4147-A177-3AD203B41FA5}">
                      <a16:colId xmlns:a16="http://schemas.microsoft.com/office/drawing/2014/main" val="733935628"/>
                    </a:ext>
                  </a:extLst>
                </a:gridCol>
              </a:tblGrid>
              <a:tr h="29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or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Goals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78634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Hemoglobin A1c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150781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Blood pressure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174148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Pre-prandial blood glucose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953386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Postprandial blood glucose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49736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83795529-DA49-4492-8984-A3E417506DE0}"/>
              </a:ext>
            </a:extLst>
          </p:cNvPr>
          <p:cNvSpPr/>
          <p:nvPr/>
        </p:nvSpPr>
        <p:spPr>
          <a:xfrm>
            <a:off x="4775200" y="579625"/>
            <a:ext cx="927100" cy="1315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C323CB-DF63-4ACB-95B7-A47CB8D3C739}"/>
              </a:ext>
            </a:extLst>
          </p:cNvPr>
          <p:cNvSpPr/>
          <p:nvPr/>
        </p:nvSpPr>
        <p:spPr>
          <a:xfrm>
            <a:off x="4159379" y="711200"/>
            <a:ext cx="7999282" cy="683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05A753-CAA6-41A3-86AE-172E31F1E210}"/>
              </a:ext>
            </a:extLst>
          </p:cNvPr>
          <p:cNvSpPr txBox="1"/>
          <p:nvPr/>
        </p:nvSpPr>
        <p:spPr>
          <a:xfrm>
            <a:off x="4715934" y="533458"/>
            <a:ext cx="1138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08/16/18    9:25 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61D7BF-DDFD-4A74-9C55-E6E1F0D22B93}"/>
              </a:ext>
            </a:extLst>
          </p:cNvPr>
          <p:cNvSpPr txBox="1"/>
          <p:nvPr/>
        </p:nvSpPr>
        <p:spPr>
          <a:xfrm>
            <a:off x="4159378" y="698542"/>
            <a:ext cx="43175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Pharmacist to provide diabetic case review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OBJECTIVE:</a:t>
            </a:r>
          </a:p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C552B1-B23B-4B90-944E-C9B8FABC3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16070"/>
              </p:ext>
            </p:extLst>
          </p:nvPr>
        </p:nvGraphicFramePr>
        <p:xfrm>
          <a:off x="4159379" y="1172229"/>
          <a:ext cx="7999282" cy="3099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319">
                  <a:extLst>
                    <a:ext uri="{9D8B030D-6E8A-4147-A177-3AD203B41FA5}">
                      <a16:colId xmlns:a16="http://schemas.microsoft.com/office/drawing/2014/main" val="1821493043"/>
                    </a:ext>
                  </a:extLst>
                </a:gridCol>
                <a:gridCol w="1743116">
                  <a:extLst>
                    <a:ext uri="{9D8B030D-6E8A-4147-A177-3AD203B41FA5}">
                      <a16:colId xmlns:a16="http://schemas.microsoft.com/office/drawing/2014/main" val="4123650274"/>
                    </a:ext>
                  </a:extLst>
                </a:gridCol>
                <a:gridCol w="1698105">
                  <a:extLst>
                    <a:ext uri="{9D8B030D-6E8A-4147-A177-3AD203B41FA5}">
                      <a16:colId xmlns:a16="http://schemas.microsoft.com/office/drawing/2014/main" val="3086033962"/>
                    </a:ext>
                  </a:extLst>
                </a:gridCol>
                <a:gridCol w="2470742">
                  <a:extLst>
                    <a:ext uri="{9D8B030D-6E8A-4147-A177-3AD203B41FA5}">
                      <a16:colId xmlns:a16="http://schemas.microsoft.com/office/drawing/2014/main" val="3541718004"/>
                    </a:ext>
                  </a:extLst>
                </a:gridCol>
              </a:tblGrid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or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Date of last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Result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Next due 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418537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Monofilament test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02/07/2016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Normal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515894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Dilated eye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09/02/2018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Normal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472676"/>
                  </a:ext>
                </a:extLst>
              </a:tr>
              <a:tr h="9704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Fasting lipid panel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02/07/2018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LDL    86 mg/dL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HDL   50 mg/dL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TG     100 mg/dL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128 mg/dL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328507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A1c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11/10/2018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150985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Urine albumin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03/16/2018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Normal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152221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potassium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06/10/2018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4.2 mEq/L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4182962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creatinine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04/09/2018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1.1 mg/dL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1587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7891BD-2B87-4E22-BF43-611E2DFA7707}"/>
              </a:ext>
            </a:extLst>
          </p:cNvPr>
          <p:cNvSpPr txBox="1"/>
          <p:nvPr/>
        </p:nvSpPr>
        <p:spPr>
          <a:xfrm>
            <a:off x="4126039" y="4267301"/>
            <a:ext cx="43096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</a:t>
            </a:r>
            <a:endParaRPr lang="en-US" altLang="en-US" sz="1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has the following goals: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DA1FD-C05B-4830-967C-58FBE444088A}"/>
              </a:ext>
            </a:extLst>
          </p:cNvPr>
          <p:cNvSpPr txBox="1"/>
          <p:nvPr/>
        </p:nvSpPr>
        <p:spPr>
          <a:xfrm>
            <a:off x="4159378" y="6049449"/>
            <a:ext cx="6163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patient is eligible for the following immunizations: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9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B93D-562B-4C60-8498-39B9E822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60" y="365125"/>
            <a:ext cx="9654208" cy="2129597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Place the pictures in numerical order to learn the next task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A0452C-781E-4FED-B8E9-4A84CE7A7843}"/>
              </a:ext>
            </a:extLst>
          </p:cNvPr>
          <p:cNvSpPr txBox="1">
            <a:spLocks/>
          </p:cNvSpPr>
          <p:nvPr/>
        </p:nvSpPr>
        <p:spPr>
          <a:xfrm>
            <a:off x="1411360" y="2364201"/>
            <a:ext cx="9654208" cy="2129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3C7A62-2677-46AB-A279-3BE095F970FC}"/>
              </a:ext>
            </a:extLst>
          </p:cNvPr>
          <p:cNvSpPr txBox="1">
            <a:spLocks/>
          </p:cNvSpPr>
          <p:nvPr/>
        </p:nvSpPr>
        <p:spPr>
          <a:xfrm>
            <a:off x="1411360" y="4363279"/>
            <a:ext cx="9654207" cy="2129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259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22520A-5B74-4557-8A44-FEC00D911DD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98" b="6073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4FB90C-5064-4CDD-BFAF-88B7B4444B0E}"/>
              </a:ext>
            </a:extLst>
          </p:cNvPr>
          <p:cNvSpPr txBox="1"/>
          <p:nvPr/>
        </p:nvSpPr>
        <p:spPr>
          <a:xfrm>
            <a:off x="133644" y="4909625"/>
            <a:ext cx="37033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Pneumovax received October 2012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Fluarix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received October 2012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4A71B1-29F9-4278-9609-66D43B2CBFE3}"/>
              </a:ext>
            </a:extLst>
          </p:cNvPr>
          <p:cNvSpPr txBox="1"/>
          <p:nvPr/>
        </p:nvSpPr>
        <p:spPr>
          <a:xfrm>
            <a:off x="133644" y="549800"/>
            <a:ext cx="3934264" cy="58323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Problems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Dyslipidemia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Type 2 Diabetes Mellitus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Arthritis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Inactive Problems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Community Acquired Pneumonia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Surgeries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Appendectomy March 2003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Tylenol Extra Strength 500mg 1 tablet by mouth twice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Metformin 1000mg by mouth twice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Atorvastatin 40mg by mouth twice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Hydrochlorothiazide 12.5mg by mouth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Glipizide XL 5mg by mouth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Aspirin 81mg by mouth daily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Lisinopril 20mg by mouth daily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Penicillin</a:t>
            </a:r>
          </a:p>
          <a:p>
            <a:endParaRPr lang="en-US" sz="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History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He has three siblings; a younger sister and two older brothers.  His parents are still married and living in Green Lake.  His mother is a teacher and his father a factory worker.  Both have unremarkable medical histories.  His younger sister suffers from depression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</a:t>
            </a:r>
            <a:endParaRPr lang="en-US" sz="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He has a history of chewing tobacco.  He used for 20 years, but recent quit after his family urged him to stop.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  <a:endParaRPr lang="en-US" sz="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Pneumovax received October 2013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Fluarix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received October 2013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Shingrex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received January 2018 &amp; August 2018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History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He starts every day by sharing a pot of coffee with his wife.  He and his wife own a farm north of Brookfield.  He works long days, so rarely gets additional exercise outside of his daily chores. He has one grown daughter who lives in Minneapolis.</a:t>
            </a: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9E38E-9147-475C-B5F2-1F5CFF6B0B61}"/>
              </a:ext>
            </a:extLst>
          </p:cNvPr>
          <p:cNvSpPr txBox="1"/>
          <p:nvPr/>
        </p:nvSpPr>
        <p:spPr>
          <a:xfrm>
            <a:off x="8393723" y="6527197"/>
            <a:ext cx="3094892" cy="276999"/>
          </a:xfrm>
          <a:prstGeom prst="rect">
            <a:avLst/>
          </a:prstGeom>
          <a:solidFill>
            <a:srgbClr val="FFE8C9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Gonzales, Roberto 100110   Age 68 (8/8/1949)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A05A28-A8F8-45AD-B17D-08F7E0086B28}"/>
              </a:ext>
            </a:extLst>
          </p:cNvPr>
          <p:cNvSpPr/>
          <p:nvPr/>
        </p:nvSpPr>
        <p:spPr>
          <a:xfrm>
            <a:off x="4159380" y="1497804"/>
            <a:ext cx="7999282" cy="4884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9785A-9C83-4139-83A3-B5B5245A9A29}"/>
              </a:ext>
            </a:extLst>
          </p:cNvPr>
          <p:cNvSpPr txBox="1"/>
          <p:nvPr/>
        </p:nvSpPr>
        <p:spPr>
          <a:xfrm>
            <a:off x="6283569" y="937846"/>
            <a:ext cx="1594664" cy="644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5C767C7-D0C8-45D7-9868-F92AD155C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59848"/>
              </p:ext>
            </p:extLst>
          </p:nvPr>
        </p:nvGraphicFramePr>
        <p:xfrm>
          <a:off x="4159378" y="4761726"/>
          <a:ext cx="7419700" cy="1304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5109">
                  <a:extLst>
                    <a:ext uri="{9D8B030D-6E8A-4147-A177-3AD203B41FA5}">
                      <a16:colId xmlns:a16="http://schemas.microsoft.com/office/drawing/2014/main" val="394316775"/>
                    </a:ext>
                  </a:extLst>
                </a:gridCol>
                <a:gridCol w="4544591">
                  <a:extLst>
                    <a:ext uri="{9D8B030D-6E8A-4147-A177-3AD203B41FA5}">
                      <a16:colId xmlns:a16="http://schemas.microsoft.com/office/drawing/2014/main" val="733935628"/>
                    </a:ext>
                  </a:extLst>
                </a:gridCol>
              </a:tblGrid>
              <a:tr h="29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or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Goals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78634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Hemoglobin A1c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&lt;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7.0%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150781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Blood pressure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&lt; 140/90 mmHg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174148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Pre-prandial blood glucose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80-130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mg/dL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953386"/>
                  </a:ext>
                </a:extLst>
              </a:tr>
              <a:tr h="236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Postprandial blood glucose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&lt; 180 mg/dL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49736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83795529-DA49-4492-8984-A3E417506DE0}"/>
              </a:ext>
            </a:extLst>
          </p:cNvPr>
          <p:cNvSpPr/>
          <p:nvPr/>
        </p:nvSpPr>
        <p:spPr>
          <a:xfrm>
            <a:off x="4775200" y="579625"/>
            <a:ext cx="927100" cy="1315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C323CB-DF63-4ACB-95B7-A47CB8D3C739}"/>
              </a:ext>
            </a:extLst>
          </p:cNvPr>
          <p:cNvSpPr/>
          <p:nvPr/>
        </p:nvSpPr>
        <p:spPr>
          <a:xfrm>
            <a:off x="4159379" y="711200"/>
            <a:ext cx="7999282" cy="683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05A753-CAA6-41A3-86AE-172E31F1E210}"/>
              </a:ext>
            </a:extLst>
          </p:cNvPr>
          <p:cNvSpPr txBox="1"/>
          <p:nvPr/>
        </p:nvSpPr>
        <p:spPr>
          <a:xfrm>
            <a:off x="4715934" y="533458"/>
            <a:ext cx="1138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08/16/18    9:25 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61D7BF-DDFD-4A74-9C55-E6E1F0D22B93}"/>
              </a:ext>
            </a:extLst>
          </p:cNvPr>
          <p:cNvSpPr txBox="1"/>
          <p:nvPr/>
        </p:nvSpPr>
        <p:spPr>
          <a:xfrm>
            <a:off x="4159378" y="698542"/>
            <a:ext cx="43175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Pharmacist to provide diabetic case review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OBJECTIVE:</a:t>
            </a:r>
          </a:p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C552B1-B23B-4B90-944E-C9B8FABC3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35007"/>
              </p:ext>
            </p:extLst>
          </p:nvPr>
        </p:nvGraphicFramePr>
        <p:xfrm>
          <a:off x="4159379" y="1172229"/>
          <a:ext cx="7999282" cy="3099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319">
                  <a:extLst>
                    <a:ext uri="{9D8B030D-6E8A-4147-A177-3AD203B41FA5}">
                      <a16:colId xmlns:a16="http://schemas.microsoft.com/office/drawing/2014/main" val="1821493043"/>
                    </a:ext>
                  </a:extLst>
                </a:gridCol>
                <a:gridCol w="1743116">
                  <a:extLst>
                    <a:ext uri="{9D8B030D-6E8A-4147-A177-3AD203B41FA5}">
                      <a16:colId xmlns:a16="http://schemas.microsoft.com/office/drawing/2014/main" val="4123650274"/>
                    </a:ext>
                  </a:extLst>
                </a:gridCol>
                <a:gridCol w="1698105">
                  <a:extLst>
                    <a:ext uri="{9D8B030D-6E8A-4147-A177-3AD203B41FA5}">
                      <a16:colId xmlns:a16="http://schemas.microsoft.com/office/drawing/2014/main" val="3086033962"/>
                    </a:ext>
                  </a:extLst>
                </a:gridCol>
                <a:gridCol w="2470742">
                  <a:extLst>
                    <a:ext uri="{9D8B030D-6E8A-4147-A177-3AD203B41FA5}">
                      <a16:colId xmlns:a16="http://schemas.microsoft.com/office/drawing/2014/main" val="3541718004"/>
                    </a:ext>
                  </a:extLst>
                </a:gridCol>
              </a:tblGrid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or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Date of last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Result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Next due 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418537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Monofilament test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02/07/2016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Normal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Yearly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, due today 1/31/19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515894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Dilated eye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09/02/2018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Normal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Yearly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, due 9/2/19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472676"/>
                  </a:ext>
                </a:extLst>
              </a:tr>
              <a:tr h="9704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Fasting lipid panel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02/07/2018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LDL    86 mg/dL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HDL   50 mg/dL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TG     100 mg/dL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128 mg/dL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Yearly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, due 2/7/19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328507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A1c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11/10/2018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Biannual, due 6/10/19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150985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Urine albumin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03/16/2018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Normal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Yearly, due 3/16/19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152221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potassium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06/10/2018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4.2 mEq/L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Yearly, due 5/10/19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4182962"/>
                  </a:ext>
                </a:extLst>
              </a:tr>
              <a:tr h="293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creatinine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04/09/2018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1.1 mg/dL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Yearly,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due 4/9/19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1587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7891BD-2B87-4E22-BF43-611E2DFA7707}"/>
              </a:ext>
            </a:extLst>
          </p:cNvPr>
          <p:cNvSpPr txBox="1"/>
          <p:nvPr/>
        </p:nvSpPr>
        <p:spPr>
          <a:xfrm>
            <a:off x="4126039" y="4267301"/>
            <a:ext cx="43096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</a:t>
            </a:r>
            <a:endParaRPr lang="en-US" altLang="en-US" sz="1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has the following goals: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DA1FD-C05B-4830-967C-58FBE444088A}"/>
              </a:ext>
            </a:extLst>
          </p:cNvPr>
          <p:cNvSpPr txBox="1"/>
          <p:nvPr/>
        </p:nvSpPr>
        <p:spPr>
          <a:xfrm>
            <a:off x="4159378" y="6066336"/>
            <a:ext cx="6163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alt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atient </a:t>
            </a: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eligible for the following immunizations</a:t>
            </a:r>
            <a:r>
              <a:rPr lang="en-US" alt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1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Prevnar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Pnemovax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Influenza</a:t>
            </a:r>
            <a:endParaRPr lang="en-US" altLang="en-US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23937" y="1044429"/>
            <a:ext cx="156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Facilitator KEY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9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669</Words>
  <Application>Microsoft Office PowerPoint</Application>
  <PresentationFormat>Widescreen</PresentationFormat>
  <Paragraphs>192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Place the pictures in numerical order to learn the next task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Kavanaugh, Rachel</dc:creator>
  <cp:lastModifiedBy>Frazier, Kyle</cp:lastModifiedBy>
  <cp:revision>24</cp:revision>
  <cp:lastPrinted>2019-01-29T22:46:16Z</cp:lastPrinted>
  <dcterms:created xsi:type="dcterms:W3CDTF">2018-05-24T11:26:59Z</dcterms:created>
  <dcterms:modified xsi:type="dcterms:W3CDTF">2019-05-07T20:29:49Z</dcterms:modified>
</cp:coreProperties>
</file>