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72" r:id="rId2"/>
    <p:sldId id="312" r:id="rId3"/>
    <p:sldId id="323" r:id="rId4"/>
    <p:sldId id="313" r:id="rId5"/>
    <p:sldId id="350" r:id="rId6"/>
    <p:sldId id="330" r:id="rId7"/>
    <p:sldId id="351" r:id="rId8"/>
    <p:sldId id="316" r:id="rId9"/>
    <p:sldId id="314" r:id="rId10"/>
    <p:sldId id="334" r:id="rId11"/>
    <p:sldId id="338" r:id="rId12"/>
    <p:sldId id="340" r:id="rId13"/>
    <p:sldId id="344" r:id="rId14"/>
    <p:sldId id="318" r:id="rId15"/>
    <p:sldId id="347" r:id="rId16"/>
    <p:sldId id="348" r:id="rId17"/>
    <p:sldId id="349" r:id="rId18"/>
    <p:sldId id="358" r:id="rId19"/>
    <p:sldId id="352" r:id="rId20"/>
    <p:sldId id="357" r:id="rId21"/>
    <p:sldId id="354" r:id="rId22"/>
    <p:sldId id="356" r:id="rId23"/>
    <p:sldId id="355" r:id="rId24"/>
    <p:sldId id="341" r:id="rId25"/>
    <p:sldId id="322" r:id="rId26"/>
    <p:sldId id="324"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Calabrese" initials="" lastIdx="13" clrIdx="0"/>
  <p:cmAuthor id="1" name="Christine Simps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7F4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6" autoAdjust="0"/>
    <p:restoredTop sz="94683"/>
  </p:normalViewPr>
  <p:slideViewPr>
    <p:cSldViewPr>
      <p:cViewPr varScale="1">
        <p:scale>
          <a:sx n="94" d="100"/>
          <a:sy n="94" d="100"/>
        </p:scale>
        <p:origin x="216"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6C5BF0-F794-4428-9463-9AA350A07149}" type="datetimeFigureOut">
              <a:rPr lang="en-US" smtClean="0"/>
              <a:pPr/>
              <a:t>10/22/19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53705-627B-41EA-82FE-760E37A58383}" type="slidenum">
              <a:rPr lang="en-US" smtClean="0"/>
              <a:pPr/>
              <a:t>‹#›</a:t>
            </a:fld>
            <a:endParaRPr lang="en-US" dirty="0"/>
          </a:p>
        </p:txBody>
      </p:sp>
    </p:spTree>
    <p:extLst>
      <p:ext uri="{BB962C8B-B14F-4D97-AF65-F5344CB8AC3E}">
        <p14:creationId xmlns:p14="http://schemas.microsoft.com/office/powerpoint/2010/main" val="158034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553705-627B-41EA-82FE-760E37A58383}"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791ADFB-617F-471D-BE21-337683C3A7F6}" type="datetimeFigureOut">
              <a:rPr lang="de-DE" smtClean="0"/>
              <a:pPr/>
              <a:t>22.10.19</a:t>
            </a:fld>
            <a:endParaRPr lang="de-DE"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de-DE"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60807F7-D067-4C05-B39A-E8E6DA93B72D}" type="slidenum">
              <a:rPr lang="de-DE" smtClean="0"/>
              <a:pPr/>
              <a:t>‹#›</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91ADFB-617F-471D-BE21-337683C3A7F6}" type="datetimeFigureOut">
              <a:rPr lang="de-DE" smtClean="0"/>
              <a:pPr/>
              <a:t>22.10.19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E60807F7-D067-4C05-B39A-E8E6DA93B72D}" type="slidenum">
              <a:rPr lang="de-DE" smtClean="0"/>
              <a:pPr/>
              <a:t>‹#›</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91ADFB-617F-471D-BE21-337683C3A7F6}" type="datetimeFigureOut">
              <a:rPr lang="de-DE" smtClean="0"/>
              <a:pPr/>
              <a:t>22.10.19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E60807F7-D067-4C05-B39A-E8E6DA93B72D}" type="slidenum">
              <a:rPr lang="de-DE" smtClean="0"/>
              <a:pPr/>
              <a:t>‹#›</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91ADFB-617F-471D-BE21-337683C3A7F6}" type="datetimeFigureOut">
              <a:rPr lang="de-DE" smtClean="0"/>
              <a:pPr/>
              <a:t>22.10.19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E60807F7-D067-4C05-B39A-E8E6DA93B72D}" type="slidenum">
              <a:rPr lang="de-DE" smtClean="0"/>
              <a:pPr/>
              <a:t>‹#›</a:t>
            </a:fld>
            <a:endParaRPr lang="de-DE"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791ADFB-617F-471D-BE21-337683C3A7F6}" type="datetimeFigureOut">
              <a:rPr lang="de-DE" smtClean="0"/>
              <a:pPr/>
              <a:t>22.10.19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E60807F7-D067-4C05-B39A-E8E6DA93B72D}" type="slidenum">
              <a:rPr lang="de-DE" smtClean="0"/>
              <a:pPr/>
              <a:t>‹#›</a:t>
            </a:fld>
            <a:endParaRPr lang="de-DE"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91ADFB-617F-471D-BE21-337683C3A7F6}" type="datetimeFigureOut">
              <a:rPr lang="de-DE" smtClean="0"/>
              <a:pPr/>
              <a:t>22.10.19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E60807F7-D067-4C05-B39A-E8E6DA93B72D}" type="slidenum">
              <a:rPr lang="de-DE" smtClean="0"/>
              <a:pPr/>
              <a:t>‹#›</a:t>
            </a:fld>
            <a:endParaRPr lang="de-DE"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791ADFB-617F-471D-BE21-337683C3A7F6}" type="datetimeFigureOut">
              <a:rPr lang="de-DE" smtClean="0"/>
              <a:pPr/>
              <a:t>22.10.19</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E60807F7-D067-4C05-B39A-E8E6DA93B72D}" type="slidenum">
              <a:rPr lang="de-DE" smtClean="0"/>
              <a:pPr/>
              <a:t>‹#›</a:t>
            </a:fld>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91ADFB-617F-471D-BE21-337683C3A7F6}" type="datetimeFigureOut">
              <a:rPr lang="de-DE" smtClean="0"/>
              <a:pPr/>
              <a:t>22.10.19</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E60807F7-D067-4C05-B39A-E8E6DA93B72D}" type="slidenum">
              <a:rPr lang="de-DE" smtClean="0"/>
              <a:pPr/>
              <a:t>‹#›</a:t>
            </a:fld>
            <a:endParaRPr lang="de-DE"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1ADFB-617F-471D-BE21-337683C3A7F6}" type="datetimeFigureOut">
              <a:rPr lang="de-DE" smtClean="0"/>
              <a:pPr/>
              <a:t>22.10.19</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E60807F7-D067-4C05-B39A-E8E6DA93B72D}" type="slidenum">
              <a:rPr lang="de-DE" smtClean="0"/>
              <a:pPr/>
              <a:t>‹#›</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791ADFB-617F-471D-BE21-337683C3A7F6}" type="datetimeFigureOut">
              <a:rPr lang="de-DE" smtClean="0"/>
              <a:pPr/>
              <a:t>22.10.19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E60807F7-D067-4C05-B39A-E8E6DA93B72D}" type="slidenum">
              <a:rPr lang="de-DE" smtClean="0"/>
              <a:pPr/>
              <a:t>‹#›</a:t>
            </a:fld>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Drag picture to placeholder or click icon to add</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791ADFB-617F-471D-BE21-337683C3A7F6}" type="datetimeFigureOut">
              <a:rPr lang="de-DE" smtClean="0"/>
              <a:pPr/>
              <a:t>22.10.19</a:t>
            </a:fld>
            <a:endParaRPr lang="de-DE"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de-DE"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60807F7-D067-4C05-B39A-E8E6DA93B72D}" type="slidenum">
              <a:rPr lang="de-DE" smtClean="0"/>
              <a:pPr/>
              <a:t>‹#›</a:t>
            </a:fld>
            <a:endParaRPr lang="de-DE"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791ADFB-617F-471D-BE21-337683C3A7F6}" type="datetimeFigureOut">
              <a:rPr lang="de-DE" smtClean="0"/>
              <a:pPr/>
              <a:t>22.10.19</a:t>
            </a:fld>
            <a:endParaRPr lang="de-DE"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de-DE"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60807F7-D067-4C05-B39A-E8E6DA93B72D}"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50726" y="1676400"/>
            <a:ext cx="8227368" cy="1470025"/>
          </a:xfrm>
        </p:spPr>
        <p:txBody>
          <a:bodyPr>
            <a:normAutofit fontScale="90000"/>
          </a:bodyPr>
          <a:lstStyle/>
          <a:p>
            <a:r>
              <a:rPr lang="en-US" sz="4000" dirty="0">
                <a:effectLst/>
              </a:rPr>
              <a:t>Critical Participatory Action Research: A Feminist Project for Validity and Solidarity</a:t>
            </a:r>
            <a:br>
              <a:rPr lang="en-US" dirty="0">
                <a:effectLst/>
              </a:rPr>
            </a:br>
            <a:endParaRPr lang="en-US" dirty="0">
              <a:effectLst/>
            </a:endParaRPr>
          </a:p>
        </p:txBody>
      </p:sp>
      <p:sp>
        <p:nvSpPr>
          <p:cNvPr id="5" name="Untertitel 4"/>
          <p:cNvSpPr>
            <a:spLocks noGrp="1"/>
          </p:cNvSpPr>
          <p:nvPr>
            <p:ph type="subTitle" idx="1"/>
          </p:nvPr>
        </p:nvSpPr>
        <p:spPr>
          <a:xfrm>
            <a:off x="1295400" y="2708920"/>
            <a:ext cx="7157120" cy="1584176"/>
          </a:xfrm>
        </p:spPr>
        <p:txBody>
          <a:bodyPr>
            <a:normAutofit/>
          </a:bodyPr>
          <a:lstStyle/>
          <a:p>
            <a:r>
              <a:rPr lang="en-US" sz="2400" dirty="0"/>
              <a:t>Michelle Fine and María Elena Torre</a:t>
            </a:r>
          </a:p>
          <a:p>
            <a:r>
              <a:rPr lang="de-DE" sz="2400" i="1" dirty="0"/>
              <a:t>Teaching </a:t>
            </a:r>
            <a:r>
              <a:rPr lang="de-DE" sz="2400" i="1" dirty="0" err="1"/>
              <a:t>slides</a:t>
            </a:r>
            <a:r>
              <a:rPr lang="de-DE" sz="2400" i="1" dirty="0"/>
              <a:t> </a:t>
            </a:r>
            <a:r>
              <a:rPr lang="de-DE" sz="2400" i="1" dirty="0" err="1"/>
              <a:t>prepared</a:t>
            </a:r>
            <a:r>
              <a:rPr lang="de-DE" sz="2400" i="1" dirty="0"/>
              <a:t> </a:t>
            </a:r>
            <a:r>
              <a:rPr lang="de-DE" sz="2400" i="1" dirty="0" err="1"/>
              <a:t>by</a:t>
            </a:r>
            <a:r>
              <a:rPr lang="de-DE" sz="2400" i="1" dirty="0"/>
              <a:t> Clare M. Mehta</a:t>
            </a:r>
          </a:p>
        </p:txBody>
      </p:sp>
      <p:pic>
        <p:nvPicPr>
          <p:cNvPr id="1026" name="Picture 2"/>
          <p:cNvPicPr>
            <a:picLocks noChangeAspect="1" noChangeArrowheads="1"/>
          </p:cNvPicPr>
          <p:nvPr/>
        </p:nvPicPr>
        <p:blipFill>
          <a:blip r:embed="rId3" cstate="print"/>
          <a:srcRect/>
          <a:stretch>
            <a:fillRect/>
          </a:stretch>
        </p:blipFill>
        <p:spPr bwMode="auto">
          <a:xfrm>
            <a:off x="2411760" y="4293096"/>
            <a:ext cx="4305300" cy="2057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81200"/>
            <a:ext cx="4800600" cy="4525963"/>
          </a:xfrm>
        </p:spPr>
        <p:txBody>
          <a:bodyPr>
            <a:normAutofit/>
          </a:bodyPr>
          <a:lstStyle/>
          <a:p>
            <a:r>
              <a:rPr lang="en-US" dirty="0"/>
              <a:t>The authors state that they “take relationality and and non-neutrality as core commitments of feminist inquiry” How does this differ from traditional forms of inquiry? </a:t>
            </a:r>
          </a:p>
          <a:p>
            <a:endParaRPr lang="en-US" dirty="0"/>
          </a:p>
        </p:txBody>
      </p:sp>
      <p:sp>
        <p:nvSpPr>
          <p:cNvPr id="3" name="Title 2"/>
          <p:cNvSpPr>
            <a:spLocks noGrp="1"/>
          </p:cNvSpPr>
          <p:nvPr>
            <p:ph type="title"/>
          </p:nvPr>
        </p:nvSpPr>
        <p:spPr/>
        <p:txBody>
          <a:bodyPr>
            <a:normAutofit/>
          </a:bodyPr>
          <a:lstStyle/>
          <a:p>
            <a:r>
              <a:rPr lang="en-US" dirty="0"/>
              <a:t>Feminist Inquiry</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5" name="Picture 4">
            <a:extLst>
              <a:ext uri="{FF2B5EF4-FFF2-40B4-BE49-F238E27FC236}">
                <a16:creationId xmlns:a16="http://schemas.microsoft.com/office/drawing/2014/main" id="{7BD9CD43-CB5E-594E-8E40-92FFA76CBA31}"/>
              </a:ext>
            </a:extLst>
          </p:cNvPr>
          <p:cNvPicPr>
            <a:picLocks noChangeAspect="1"/>
          </p:cNvPicPr>
          <p:nvPr/>
        </p:nvPicPr>
        <p:blipFill>
          <a:blip r:embed="rId3"/>
          <a:stretch>
            <a:fillRect/>
          </a:stretch>
        </p:blipFill>
        <p:spPr>
          <a:xfrm>
            <a:off x="5261080" y="2286000"/>
            <a:ext cx="3492500" cy="2324100"/>
          </a:xfrm>
          <a:prstGeom prst="rect">
            <a:avLst/>
          </a:prstGeom>
        </p:spPr>
      </p:pic>
    </p:spTree>
    <p:extLst>
      <p:ext uri="{BB962C8B-B14F-4D97-AF65-F5344CB8AC3E}">
        <p14:creationId xmlns:p14="http://schemas.microsoft.com/office/powerpoint/2010/main" val="142127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5200" y="1447800"/>
            <a:ext cx="5257800" cy="4525963"/>
          </a:xfrm>
        </p:spPr>
        <p:txBody>
          <a:bodyPr>
            <a:normAutofit/>
          </a:bodyPr>
          <a:lstStyle/>
          <a:p>
            <a:r>
              <a:rPr lang="en-US" dirty="0"/>
              <a:t>The authors describe critical participatory action research. In what ways could you incorporate this approach into:</a:t>
            </a:r>
          </a:p>
          <a:p>
            <a:pPr lvl="1"/>
            <a:r>
              <a:rPr lang="en-US" dirty="0"/>
              <a:t>Your own research? </a:t>
            </a:r>
          </a:p>
          <a:p>
            <a:pPr lvl="1"/>
            <a:r>
              <a:rPr lang="en-US" dirty="0"/>
              <a:t>Your class projects?</a:t>
            </a:r>
          </a:p>
          <a:p>
            <a:pPr lvl="1"/>
            <a:r>
              <a:rPr lang="en-US" dirty="0"/>
              <a:t>You class experience? </a:t>
            </a:r>
          </a:p>
        </p:txBody>
      </p:sp>
      <p:sp>
        <p:nvSpPr>
          <p:cNvPr id="3" name="Title 2"/>
          <p:cNvSpPr>
            <a:spLocks noGrp="1"/>
          </p:cNvSpPr>
          <p:nvPr>
            <p:ph type="title"/>
          </p:nvPr>
        </p:nvSpPr>
        <p:spPr/>
        <p:txBody>
          <a:bodyPr>
            <a:normAutofit fontScale="90000"/>
          </a:bodyPr>
          <a:lstStyle/>
          <a:p>
            <a:r>
              <a:rPr lang="en-US" dirty="0"/>
              <a:t>Critical Participatory Action Research</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1905000"/>
            <a:ext cx="3289300" cy="2463800"/>
          </a:xfrm>
          <a:prstGeom prst="rect">
            <a:avLst/>
          </a:prstGeom>
        </p:spPr>
      </p:pic>
    </p:spTree>
    <p:extLst>
      <p:ext uri="{BB962C8B-B14F-4D97-AF65-F5344CB8AC3E}">
        <p14:creationId xmlns:p14="http://schemas.microsoft.com/office/powerpoint/2010/main" val="367902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4800600" cy="3352800"/>
          </a:xfrm>
        </p:spPr>
        <p:txBody>
          <a:bodyPr>
            <a:normAutofit/>
          </a:bodyPr>
          <a:lstStyle/>
          <a:p>
            <a:r>
              <a:rPr lang="en-US" dirty="0"/>
              <a:t>CPAR is a theory of knowledge (epistemology). How do you think about knowledge? How, if it all, has this paper changed your perspective?</a:t>
            </a:r>
          </a:p>
          <a:p>
            <a:pPr marL="109728" indent="0">
              <a:buNone/>
            </a:pPr>
            <a:endParaRPr lang="en-US" dirty="0"/>
          </a:p>
        </p:txBody>
      </p:sp>
      <p:sp>
        <p:nvSpPr>
          <p:cNvPr id="3" name="Title 2"/>
          <p:cNvSpPr>
            <a:spLocks noGrp="1"/>
          </p:cNvSpPr>
          <p:nvPr>
            <p:ph type="title"/>
          </p:nvPr>
        </p:nvSpPr>
        <p:spPr/>
        <p:txBody>
          <a:bodyPr/>
          <a:lstStyle/>
          <a:p>
            <a:r>
              <a:rPr lang="en-US" dirty="0"/>
              <a:t>Ways of Knowing</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5" name="Picture 4">
            <a:extLst>
              <a:ext uri="{FF2B5EF4-FFF2-40B4-BE49-F238E27FC236}">
                <a16:creationId xmlns:a16="http://schemas.microsoft.com/office/drawing/2014/main" id="{743830DC-CA0F-F04D-BA6E-EB8C3BAD1BFF}"/>
              </a:ext>
            </a:extLst>
          </p:cNvPr>
          <p:cNvPicPr>
            <a:picLocks noChangeAspect="1"/>
          </p:cNvPicPr>
          <p:nvPr/>
        </p:nvPicPr>
        <p:blipFill>
          <a:blip r:embed="rId3"/>
          <a:stretch>
            <a:fillRect/>
          </a:stretch>
        </p:blipFill>
        <p:spPr>
          <a:xfrm>
            <a:off x="5334000" y="2286000"/>
            <a:ext cx="3581400" cy="2273300"/>
          </a:xfrm>
          <a:prstGeom prst="rect">
            <a:avLst/>
          </a:prstGeom>
        </p:spPr>
      </p:pic>
    </p:spTree>
    <p:extLst>
      <p:ext uri="{BB962C8B-B14F-4D97-AF65-F5344CB8AC3E}">
        <p14:creationId xmlns:p14="http://schemas.microsoft.com/office/powerpoint/2010/main" val="1805435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0" y="1752600"/>
            <a:ext cx="4800600" cy="4525963"/>
          </a:xfrm>
        </p:spPr>
        <p:txBody>
          <a:bodyPr>
            <a:normAutofit fontScale="92500" lnSpcReduction="10000"/>
          </a:bodyPr>
          <a:lstStyle/>
          <a:p>
            <a:r>
              <a:rPr lang="en-US" dirty="0"/>
              <a:t>The research described in this paper combined a number of traditional (surveys, focus groups, interviews, databases) methods with non-traditional methods (local artefacts, identity maps). What are the benefits of conducting multifaceted research like this? What are the challenges? </a:t>
            </a:r>
          </a:p>
          <a:p>
            <a:pPr marL="109728" indent="0">
              <a:buNone/>
            </a:pPr>
            <a:endParaRPr lang="en-US" dirty="0"/>
          </a:p>
        </p:txBody>
      </p:sp>
      <p:sp>
        <p:nvSpPr>
          <p:cNvPr id="3" name="Title 2"/>
          <p:cNvSpPr>
            <a:spLocks noGrp="1"/>
          </p:cNvSpPr>
          <p:nvPr>
            <p:ph type="title"/>
          </p:nvPr>
        </p:nvSpPr>
        <p:spPr/>
        <p:txBody>
          <a:bodyPr/>
          <a:lstStyle/>
          <a:p>
            <a:r>
              <a:rPr lang="en-US" dirty="0"/>
              <a:t>Multifaceted Approach</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5" name="Picture 4">
            <a:extLst>
              <a:ext uri="{FF2B5EF4-FFF2-40B4-BE49-F238E27FC236}">
                <a16:creationId xmlns:a16="http://schemas.microsoft.com/office/drawing/2014/main" id="{40FA1DFE-08B6-E547-AB75-78A2C9539CAC}"/>
              </a:ext>
            </a:extLst>
          </p:cNvPr>
          <p:cNvPicPr>
            <a:picLocks noChangeAspect="1"/>
          </p:cNvPicPr>
          <p:nvPr/>
        </p:nvPicPr>
        <p:blipFill>
          <a:blip r:embed="rId3"/>
          <a:stretch>
            <a:fillRect/>
          </a:stretch>
        </p:blipFill>
        <p:spPr>
          <a:xfrm>
            <a:off x="673010" y="2133600"/>
            <a:ext cx="3390900" cy="2400300"/>
          </a:xfrm>
          <a:prstGeom prst="rect">
            <a:avLst/>
          </a:prstGeom>
        </p:spPr>
      </p:pic>
    </p:spTree>
    <p:extLst>
      <p:ext uri="{BB962C8B-B14F-4D97-AF65-F5344CB8AC3E}">
        <p14:creationId xmlns:p14="http://schemas.microsoft.com/office/powerpoint/2010/main" val="375207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4572000" cy="4525963"/>
          </a:xfrm>
        </p:spPr>
        <p:txBody>
          <a:bodyPr>
            <a:normAutofit/>
          </a:bodyPr>
          <a:lstStyle/>
          <a:p>
            <a:r>
              <a:rPr lang="en-US" dirty="0"/>
              <a:t>The authors highlight the importance of making sure that those who experience injustice “have a seat at the research table”. </a:t>
            </a:r>
          </a:p>
          <a:p>
            <a:pPr lvl="1"/>
            <a:r>
              <a:rPr lang="en-US" dirty="0"/>
              <a:t>In what ways might this be challenging?</a:t>
            </a:r>
          </a:p>
          <a:p>
            <a:pPr lvl="1"/>
            <a:r>
              <a:rPr lang="en-US" dirty="0"/>
              <a:t>How can we attempt to overcome these challenges?</a:t>
            </a:r>
          </a:p>
          <a:p>
            <a:pPr marL="109728" indent="0">
              <a:buNone/>
            </a:pPr>
            <a:endParaRPr lang="en-US" dirty="0"/>
          </a:p>
        </p:txBody>
      </p:sp>
      <p:sp>
        <p:nvSpPr>
          <p:cNvPr id="3" name="Title 2"/>
          <p:cNvSpPr>
            <a:spLocks noGrp="1"/>
          </p:cNvSpPr>
          <p:nvPr>
            <p:ph type="title"/>
          </p:nvPr>
        </p:nvSpPr>
        <p:spPr/>
        <p:txBody>
          <a:bodyPr/>
          <a:lstStyle/>
          <a:p>
            <a:r>
              <a:rPr lang="en-US" dirty="0"/>
              <a:t>A Seat at the Table</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6" name="Picture 5">
            <a:extLst>
              <a:ext uri="{FF2B5EF4-FFF2-40B4-BE49-F238E27FC236}">
                <a16:creationId xmlns:a16="http://schemas.microsoft.com/office/drawing/2014/main" id="{2DFE166F-F738-C845-86C8-D01ECD3E0C0C}"/>
              </a:ext>
            </a:extLst>
          </p:cNvPr>
          <p:cNvPicPr>
            <a:picLocks noChangeAspect="1"/>
          </p:cNvPicPr>
          <p:nvPr/>
        </p:nvPicPr>
        <p:blipFill>
          <a:blip r:embed="rId3"/>
          <a:stretch>
            <a:fillRect/>
          </a:stretch>
        </p:blipFill>
        <p:spPr>
          <a:xfrm>
            <a:off x="5140155" y="2590800"/>
            <a:ext cx="3492500" cy="2324100"/>
          </a:xfrm>
          <a:prstGeom prst="rect">
            <a:avLst/>
          </a:prstGeom>
        </p:spPr>
      </p:pic>
    </p:spTree>
    <p:extLst>
      <p:ext uri="{BB962C8B-B14F-4D97-AF65-F5344CB8AC3E}">
        <p14:creationId xmlns:p14="http://schemas.microsoft.com/office/powerpoint/2010/main" val="144974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80681" y="1600200"/>
            <a:ext cx="4572000" cy="4525963"/>
          </a:xfrm>
        </p:spPr>
        <p:txBody>
          <a:bodyPr/>
          <a:lstStyle/>
          <a:p>
            <a:r>
              <a:rPr lang="en-US" dirty="0"/>
              <a:t>Can institutions ever be neutral and independent? Can research?</a:t>
            </a:r>
          </a:p>
          <a:p>
            <a:r>
              <a:rPr lang="en-US" dirty="0"/>
              <a:t>Do we want institutions and research to be neutral and independent?</a:t>
            </a:r>
          </a:p>
          <a:p>
            <a:pPr marL="109728" indent="0">
              <a:buNone/>
            </a:pPr>
            <a:endParaRPr lang="en-US" dirty="0"/>
          </a:p>
        </p:txBody>
      </p:sp>
      <p:sp>
        <p:nvSpPr>
          <p:cNvPr id="3" name="Title 2"/>
          <p:cNvSpPr>
            <a:spLocks noGrp="1"/>
          </p:cNvSpPr>
          <p:nvPr>
            <p:ph type="title"/>
          </p:nvPr>
        </p:nvSpPr>
        <p:spPr/>
        <p:txBody>
          <a:bodyPr/>
          <a:lstStyle/>
          <a:p>
            <a:r>
              <a:rPr lang="en-US" dirty="0"/>
              <a:t>Neutrality</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7" name="Picture 6">
            <a:extLst>
              <a:ext uri="{FF2B5EF4-FFF2-40B4-BE49-F238E27FC236}">
                <a16:creationId xmlns:a16="http://schemas.microsoft.com/office/drawing/2014/main" id="{7193C49C-BBAC-8344-AD41-0BCDCA4033B6}"/>
              </a:ext>
            </a:extLst>
          </p:cNvPr>
          <p:cNvPicPr>
            <a:picLocks noChangeAspect="1"/>
          </p:cNvPicPr>
          <p:nvPr/>
        </p:nvPicPr>
        <p:blipFill>
          <a:blip r:embed="rId3"/>
          <a:stretch>
            <a:fillRect/>
          </a:stretch>
        </p:blipFill>
        <p:spPr>
          <a:xfrm>
            <a:off x="152400" y="2057400"/>
            <a:ext cx="3162300" cy="2565400"/>
          </a:xfrm>
          <a:prstGeom prst="rect">
            <a:avLst/>
          </a:prstGeom>
        </p:spPr>
      </p:pic>
    </p:spTree>
    <p:extLst>
      <p:ext uri="{BB962C8B-B14F-4D97-AF65-F5344CB8AC3E}">
        <p14:creationId xmlns:p14="http://schemas.microsoft.com/office/powerpoint/2010/main" val="323975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4572000" cy="4525963"/>
          </a:xfrm>
        </p:spPr>
        <p:txBody>
          <a:bodyPr/>
          <a:lstStyle/>
          <a:p>
            <a:r>
              <a:rPr lang="en-US" dirty="0"/>
              <a:t>What should psychology’s role be in fighting injustice and political violence?</a:t>
            </a:r>
          </a:p>
          <a:p>
            <a:pPr marL="109728" indent="0">
              <a:buNone/>
            </a:pPr>
            <a:endParaRPr lang="en-US" dirty="0"/>
          </a:p>
        </p:txBody>
      </p:sp>
      <p:sp>
        <p:nvSpPr>
          <p:cNvPr id="3" name="Title 2"/>
          <p:cNvSpPr>
            <a:spLocks noGrp="1"/>
          </p:cNvSpPr>
          <p:nvPr>
            <p:ph type="title"/>
          </p:nvPr>
        </p:nvSpPr>
        <p:spPr/>
        <p:txBody>
          <a:bodyPr/>
          <a:lstStyle/>
          <a:p>
            <a:r>
              <a:rPr lang="en-US" dirty="0"/>
              <a:t>Fighting Injustice</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8" name="Picture 7">
            <a:extLst>
              <a:ext uri="{FF2B5EF4-FFF2-40B4-BE49-F238E27FC236}">
                <a16:creationId xmlns:a16="http://schemas.microsoft.com/office/drawing/2014/main" id="{3C9A86CE-6C83-BE41-A091-C996B45FA03E}"/>
              </a:ext>
            </a:extLst>
          </p:cNvPr>
          <p:cNvPicPr>
            <a:picLocks noChangeAspect="1"/>
          </p:cNvPicPr>
          <p:nvPr/>
        </p:nvPicPr>
        <p:blipFill>
          <a:blip r:embed="rId3"/>
          <a:stretch>
            <a:fillRect/>
          </a:stretch>
        </p:blipFill>
        <p:spPr>
          <a:xfrm>
            <a:off x="5514129" y="855237"/>
            <a:ext cx="3203378" cy="4678362"/>
          </a:xfrm>
          <a:prstGeom prst="rect">
            <a:avLst/>
          </a:prstGeom>
        </p:spPr>
      </p:pic>
    </p:spTree>
    <p:extLst>
      <p:ext uri="{BB962C8B-B14F-4D97-AF65-F5344CB8AC3E}">
        <p14:creationId xmlns:p14="http://schemas.microsoft.com/office/powerpoint/2010/main" val="2708178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928232"/>
            <a:ext cx="4572000" cy="4525963"/>
          </a:xfrm>
        </p:spPr>
        <p:txBody>
          <a:bodyPr/>
          <a:lstStyle/>
          <a:p>
            <a:r>
              <a:rPr lang="en-US" dirty="0"/>
              <a:t>In what ways might psychology, through research, teaching, or clinical work, marginalize and act in unjust and politically violent ways?</a:t>
            </a:r>
          </a:p>
          <a:p>
            <a:pPr marL="109728" indent="0">
              <a:buNone/>
            </a:pPr>
            <a:endParaRPr lang="en-US" dirty="0"/>
          </a:p>
        </p:txBody>
      </p:sp>
      <p:sp>
        <p:nvSpPr>
          <p:cNvPr id="3" name="Title 2"/>
          <p:cNvSpPr>
            <a:spLocks noGrp="1"/>
          </p:cNvSpPr>
          <p:nvPr>
            <p:ph type="title"/>
          </p:nvPr>
        </p:nvSpPr>
        <p:spPr/>
        <p:txBody>
          <a:bodyPr/>
          <a:lstStyle/>
          <a:p>
            <a:r>
              <a:rPr lang="en-US" dirty="0"/>
              <a:t>Fighting Injustice</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6" name="Picture 5">
            <a:extLst>
              <a:ext uri="{FF2B5EF4-FFF2-40B4-BE49-F238E27FC236}">
                <a16:creationId xmlns:a16="http://schemas.microsoft.com/office/drawing/2014/main" id="{430D159C-94CE-C549-8DF9-4994055E746E}"/>
              </a:ext>
            </a:extLst>
          </p:cNvPr>
          <p:cNvPicPr>
            <a:picLocks noChangeAspect="1"/>
          </p:cNvPicPr>
          <p:nvPr/>
        </p:nvPicPr>
        <p:blipFill>
          <a:blip r:embed="rId3"/>
          <a:stretch>
            <a:fillRect/>
          </a:stretch>
        </p:blipFill>
        <p:spPr>
          <a:xfrm>
            <a:off x="381000" y="2057400"/>
            <a:ext cx="2768600" cy="2946400"/>
          </a:xfrm>
          <a:prstGeom prst="rect">
            <a:avLst/>
          </a:prstGeom>
        </p:spPr>
      </p:pic>
    </p:spTree>
    <p:extLst>
      <p:ext uri="{BB962C8B-B14F-4D97-AF65-F5344CB8AC3E}">
        <p14:creationId xmlns:p14="http://schemas.microsoft.com/office/powerpoint/2010/main" val="3179565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7200" y="1752600"/>
            <a:ext cx="4572000" cy="4525963"/>
          </a:xfrm>
        </p:spPr>
        <p:txBody>
          <a:bodyPr/>
          <a:lstStyle/>
          <a:p>
            <a:r>
              <a:rPr lang="en-US" dirty="0"/>
              <a:t>Is your school a dignity school? Why or why not?</a:t>
            </a:r>
          </a:p>
          <a:p>
            <a:r>
              <a:rPr lang="en-US" dirty="0"/>
              <a:t>If it is not a dignity school, how could it become one?</a:t>
            </a:r>
          </a:p>
          <a:p>
            <a:pPr marL="109728" indent="0">
              <a:buNone/>
            </a:pPr>
            <a:endParaRPr lang="en-US" dirty="0"/>
          </a:p>
        </p:txBody>
      </p:sp>
      <p:sp>
        <p:nvSpPr>
          <p:cNvPr id="3" name="Title 2"/>
          <p:cNvSpPr>
            <a:spLocks noGrp="1"/>
          </p:cNvSpPr>
          <p:nvPr>
            <p:ph type="title"/>
          </p:nvPr>
        </p:nvSpPr>
        <p:spPr/>
        <p:txBody>
          <a:bodyPr/>
          <a:lstStyle/>
          <a:p>
            <a:r>
              <a:rPr lang="en-US" dirty="0"/>
              <a:t>Fighting Injustice</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6" name="Picture 5" descr="images.jpg">
            <a:extLst>
              <a:ext uri="{FF2B5EF4-FFF2-40B4-BE49-F238E27FC236}">
                <a16:creationId xmlns:a16="http://schemas.microsoft.com/office/drawing/2014/main" id="{9E703AB0-82E1-B541-A832-5F298F3C3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10" y="1752600"/>
            <a:ext cx="2857500" cy="2857500"/>
          </a:xfrm>
          <a:prstGeom prst="rect">
            <a:avLst/>
          </a:prstGeom>
        </p:spPr>
      </p:pic>
    </p:spTree>
    <p:extLst>
      <p:ext uri="{BB962C8B-B14F-4D97-AF65-F5344CB8AC3E}">
        <p14:creationId xmlns:p14="http://schemas.microsoft.com/office/powerpoint/2010/main" val="3937935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14289"/>
            <a:ext cx="4572000" cy="4525963"/>
          </a:xfrm>
        </p:spPr>
        <p:txBody>
          <a:bodyPr/>
          <a:lstStyle/>
          <a:p>
            <a:r>
              <a:rPr lang="en-US" dirty="0"/>
              <a:t>Why is it important to move away from “damage centered research”?</a:t>
            </a:r>
          </a:p>
          <a:p>
            <a:pPr marL="109728" indent="0">
              <a:buNone/>
            </a:pPr>
            <a:endParaRPr lang="en-US" dirty="0"/>
          </a:p>
        </p:txBody>
      </p:sp>
      <p:sp>
        <p:nvSpPr>
          <p:cNvPr id="3" name="Title 2"/>
          <p:cNvSpPr>
            <a:spLocks noGrp="1"/>
          </p:cNvSpPr>
          <p:nvPr>
            <p:ph type="title"/>
          </p:nvPr>
        </p:nvSpPr>
        <p:spPr/>
        <p:txBody>
          <a:bodyPr/>
          <a:lstStyle/>
          <a:p>
            <a:r>
              <a:rPr lang="en-US" dirty="0"/>
              <a:t>Fighting Injustice</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6" name="Picture 5">
            <a:extLst>
              <a:ext uri="{FF2B5EF4-FFF2-40B4-BE49-F238E27FC236}">
                <a16:creationId xmlns:a16="http://schemas.microsoft.com/office/drawing/2014/main" id="{0C9B63FB-126F-4C4C-80C0-BC674CFBE9A9}"/>
              </a:ext>
            </a:extLst>
          </p:cNvPr>
          <p:cNvPicPr>
            <a:picLocks noChangeAspect="1"/>
          </p:cNvPicPr>
          <p:nvPr/>
        </p:nvPicPr>
        <p:blipFill>
          <a:blip r:embed="rId3"/>
          <a:stretch>
            <a:fillRect/>
          </a:stretch>
        </p:blipFill>
        <p:spPr>
          <a:xfrm>
            <a:off x="5194300" y="1756012"/>
            <a:ext cx="3492500" cy="2324100"/>
          </a:xfrm>
          <a:prstGeom prst="rect">
            <a:avLst/>
          </a:prstGeom>
        </p:spPr>
      </p:pic>
    </p:spTree>
    <p:extLst>
      <p:ext uri="{BB962C8B-B14F-4D97-AF65-F5344CB8AC3E}">
        <p14:creationId xmlns:p14="http://schemas.microsoft.com/office/powerpoint/2010/main" val="303604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4876800"/>
          </a:xfrm>
        </p:spPr>
        <p:txBody>
          <a:bodyPr>
            <a:normAutofit fontScale="85000" lnSpcReduction="20000"/>
          </a:bodyPr>
          <a:lstStyle/>
          <a:p>
            <a:r>
              <a:rPr lang="en-US" dirty="0"/>
              <a:t>We present critical participatory action research as an enactment of feminist research praxis in psychology. We discuss the key elements of critical participatory action research through the story of a single national participatory project. The project was designed by and for LGBTQIA+ (lesbian, gay, bisexual, trans, queer, intersex, asexual, plus) and gender expansive youth; it was called </a:t>
            </a:r>
            <a:r>
              <a:rPr lang="en-US" i="1" dirty="0"/>
              <a:t>What’s Your Issue? </a:t>
            </a:r>
            <a:r>
              <a:rPr lang="en-US" dirty="0"/>
              <a:t>We provide details of the research project, the dreams, desires, experiences, and structural precarity of queer and trans youth.  We write this paper hoping readers will appreciate the complexities of identities; attend to the relentless commitment to recognition and solidarities; learn the ethical and epistemological principles of critical participatory action research as a feminist and intersectional praxis, and appreciate the provocative blend of research and action toward social justice.</a:t>
            </a:r>
          </a:p>
        </p:txBody>
      </p:sp>
      <p:sp>
        <p:nvSpPr>
          <p:cNvPr id="3" name="Title 2"/>
          <p:cNvSpPr>
            <a:spLocks noGrp="1"/>
          </p:cNvSpPr>
          <p:nvPr>
            <p:ph type="title"/>
          </p:nvPr>
        </p:nvSpPr>
        <p:spPr/>
        <p:txBody>
          <a:bodyPr/>
          <a:lstStyle/>
          <a:p>
            <a:r>
              <a:rPr lang="en-US" dirty="0"/>
              <a:t>Study Abstract</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spTree>
    <p:extLst>
      <p:ext uri="{BB962C8B-B14F-4D97-AF65-F5344CB8AC3E}">
        <p14:creationId xmlns:p14="http://schemas.microsoft.com/office/powerpoint/2010/main" val="1254371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4572000" cy="4525963"/>
          </a:xfrm>
        </p:spPr>
        <p:txBody>
          <a:bodyPr/>
          <a:lstStyle/>
          <a:p>
            <a:r>
              <a:rPr lang="en-US" dirty="0"/>
              <a:t>For some participants, discrimination lead to greater activism, that in turn lead to better mental health. How could you use this information to support marginalized  youth? </a:t>
            </a:r>
          </a:p>
          <a:p>
            <a:pPr marL="109728" indent="0">
              <a:buNone/>
            </a:pPr>
            <a:endParaRPr lang="en-US" dirty="0"/>
          </a:p>
        </p:txBody>
      </p:sp>
      <p:sp>
        <p:nvSpPr>
          <p:cNvPr id="3" name="Title 2"/>
          <p:cNvSpPr>
            <a:spLocks noGrp="1"/>
          </p:cNvSpPr>
          <p:nvPr>
            <p:ph type="title"/>
          </p:nvPr>
        </p:nvSpPr>
        <p:spPr/>
        <p:txBody>
          <a:bodyPr/>
          <a:lstStyle/>
          <a:p>
            <a:r>
              <a:rPr lang="en-US" dirty="0"/>
              <a:t>Fighting Injustice</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7" name="Picture 6">
            <a:extLst>
              <a:ext uri="{FF2B5EF4-FFF2-40B4-BE49-F238E27FC236}">
                <a16:creationId xmlns:a16="http://schemas.microsoft.com/office/drawing/2014/main" id="{F6FC30E1-1BEC-A542-9347-EE92AF34F1EF}"/>
              </a:ext>
            </a:extLst>
          </p:cNvPr>
          <p:cNvPicPr>
            <a:picLocks noChangeAspect="1"/>
          </p:cNvPicPr>
          <p:nvPr/>
        </p:nvPicPr>
        <p:blipFill>
          <a:blip r:embed="rId3"/>
          <a:stretch>
            <a:fillRect/>
          </a:stretch>
        </p:blipFill>
        <p:spPr>
          <a:xfrm>
            <a:off x="5478307" y="2362200"/>
            <a:ext cx="3048000" cy="2667000"/>
          </a:xfrm>
          <a:prstGeom prst="rect">
            <a:avLst/>
          </a:prstGeom>
        </p:spPr>
      </p:pic>
    </p:spTree>
    <p:extLst>
      <p:ext uri="{BB962C8B-B14F-4D97-AF65-F5344CB8AC3E}">
        <p14:creationId xmlns:p14="http://schemas.microsoft.com/office/powerpoint/2010/main" val="145000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2014289"/>
            <a:ext cx="4572000" cy="4525963"/>
          </a:xfrm>
        </p:spPr>
        <p:txBody>
          <a:bodyPr/>
          <a:lstStyle/>
          <a:p>
            <a:r>
              <a:rPr lang="en-US" dirty="0"/>
              <a:t>Why was it important for the researchers to have a best bad draft that could be ripped apart?</a:t>
            </a:r>
          </a:p>
          <a:p>
            <a:pPr marL="109728" indent="0">
              <a:buNone/>
            </a:pPr>
            <a:endParaRPr lang="en-US" dirty="0"/>
          </a:p>
        </p:txBody>
      </p:sp>
      <p:sp>
        <p:nvSpPr>
          <p:cNvPr id="3" name="Title 2"/>
          <p:cNvSpPr>
            <a:spLocks noGrp="1"/>
          </p:cNvSpPr>
          <p:nvPr>
            <p:ph type="title"/>
          </p:nvPr>
        </p:nvSpPr>
        <p:spPr/>
        <p:txBody>
          <a:bodyPr/>
          <a:lstStyle/>
          <a:p>
            <a:r>
              <a:rPr lang="en-US" dirty="0"/>
              <a:t>Best Bad Draft</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6" name="Picture 5">
            <a:extLst>
              <a:ext uri="{FF2B5EF4-FFF2-40B4-BE49-F238E27FC236}">
                <a16:creationId xmlns:a16="http://schemas.microsoft.com/office/drawing/2014/main" id="{9F7CD86F-EEA6-6C4F-9618-26AF79CE4CE4}"/>
              </a:ext>
            </a:extLst>
          </p:cNvPr>
          <p:cNvPicPr>
            <a:picLocks noChangeAspect="1"/>
          </p:cNvPicPr>
          <p:nvPr/>
        </p:nvPicPr>
        <p:blipFill>
          <a:blip r:embed="rId3"/>
          <a:stretch>
            <a:fillRect/>
          </a:stretch>
        </p:blipFill>
        <p:spPr>
          <a:xfrm>
            <a:off x="457200" y="1953170"/>
            <a:ext cx="3492500" cy="2324100"/>
          </a:xfrm>
          <a:prstGeom prst="rect">
            <a:avLst/>
          </a:prstGeom>
        </p:spPr>
      </p:pic>
    </p:spTree>
    <p:extLst>
      <p:ext uri="{BB962C8B-B14F-4D97-AF65-F5344CB8AC3E}">
        <p14:creationId xmlns:p14="http://schemas.microsoft.com/office/powerpoint/2010/main" val="4118804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1400" y="1828800"/>
            <a:ext cx="5105400" cy="4525963"/>
          </a:xfrm>
        </p:spPr>
        <p:txBody>
          <a:bodyPr/>
          <a:lstStyle/>
          <a:p>
            <a:r>
              <a:rPr lang="en-US" dirty="0"/>
              <a:t>The researchers found that youth used over 100 terms to describe their race and ethnicity and over 100 words to describe their gender. What does this mean for traditional research that uses “identity boxes”?</a:t>
            </a:r>
          </a:p>
          <a:p>
            <a:pPr marL="109728" indent="0">
              <a:buNone/>
            </a:pPr>
            <a:endParaRPr lang="en-US" dirty="0"/>
          </a:p>
        </p:txBody>
      </p:sp>
      <p:sp>
        <p:nvSpPr>
          <p:cNvPr id="3" name="Title 2"/>
          <p:cNvSpPr>
            <a:spLocks noGrp="1"/>
          </p:cNvSpPr>
          <p:nvPr>
            <p:ph type="title"/>
          </p:nvPr>
        </p:nvSpPr>
        <p:spPr/>
        <p:txBody>
          <a:bodyPr/>
          <a:lstStyle/>
          <a:p>
            <a:r>
              <a:rPr lang="en-US" dirty="0"/>
              <a:t>Expansive </a:t>
            </a:r>
            <a:r>
              <a:rPr lang="en-US" dirty="0" err="1"/>
              <a:t>Identites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6" name="Picture 5">
            <a:extLst>
              <a:ext uri="{FF2B5EF4-FFF2-40B4-BE49-F238E27FC236}">
                <a16:creationId xmlns:a16="http://schemas.microsoft.com/office/drawing/2014/main" id="{ADAB958F-29F7-2A49-BEDA-34639442DB7D}"/>
              </a:ext>
            </a:extLst>
          </p:cNvPr>
          <p:cNvPicPr>
            <a:picLocks noChangeAspect="1"/>
          </p:cNvPicPr>
          <p:nvPr/>
        </p:nvPicPr>
        <p:blipFill>
          <a:blip r:embed="rId3"/>
          <a:stretch>
            <a:fillRect/>
          </a:stretch>
        </p:blipFill>
        <p:spPr>
          <a:xfrm>
            <a:off x="673010" y="2133600"/>
            <a:ext cx="2692400" cy="3022600"/>
          </a:xfrm>
          <a:prstGeom prst="rect">
            <a:avLst/>
          </a:prstGeom>
        </p:spPr>
      </p:pic>
    </p:spTree>
    <p:extLst>
      <p:ext uri="{BB962C8B-B14F-4D97-AF65-F5344CB8AC3E}">
        <p14:creationId xmlns:p14="http://schemas.microsoft.com/office/powerpoint/2010/main" val="1464686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4572000" cy="4525963"/>
          </a:xfrm>
        </p:spPr>
        <p:txBody>
          <a:bodyPr/>
          <a:lstStyle/>
          <a:p>
            <a:r>
              <a:rPr lang="en-US" dirty="0"/>
              <a:t>How can researchers with limited resources access marginalized  and </a:t>
            </a:r>
            <a:r>
              <a:rPr lang="en-US" dirty="0" err="1"/>
              <a:t>invisiblized</a:t>
            </a:r>
            <a:r>
              <a:rPr lang="en-US" dirty="0"/>
              <a:t> populations?</a:t>
            </a:r>
          </a:p>
          <a:p>
            <a:pPr marL="109728" indent="0">
              <a:buNone/>
            </a:pPr>
            <a:endParaRPr lang="en-US" dirty="0"/>
          </a:p>
        </p:txBody>
      </p:sp>
      <p:sp>
        <p:nvSpPr>
          <p:cNvPr id="3" name="Title 2"/>
          <p:cNvSpPr>
            <a:spLocks noGrp="1"/>
          </p:cNvSpPr>
          <p:nvPr>
            <p:ph type="title"/>
          </p:nvPr>
        </p:nvSpPr>
        <p:spPr/>
        <p:txBody>
          <a:bodyPr/>
          <a:lstStyle/>
          <a:p>
            <a:r>
              <a:rPr lang="en-US" dirty="0"/>
              <a:t>Fighting Injustice</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7" name="Picture 6">
            <a:extLst>
              <a:ext uri="{FF2B5EF4-FFF2-40B4-BE49-F238E27FC236}">
                <a16:creationId xmlns:a16="http://schemas.microsoft.com/office/drawing/2014/main" id="{9A134554-A284-E047-8E21-48D27CBFD481}"/>
              </a:ext>
            </a:extLst>
          </p:cNvPr>
          <p:cNvPicPr>
            <a:picLocks noChangeAspect="1"/>
          </p:cNvPicPr>
          <p:nvPr/>
        </p:nvPicPr>
        <p:blipFill>
          <a:blip r:embed="rId3"/>
          <a:stretch>
            <a:fillRect/>
          </a:stretch>
        </p:blipFill>
        <p:spPr>
          <a:xfrm>
            <a:off x="5042848" y="1752600"/>
            <a:ext cx="3276600" cy="2476500"/>
          </a:xfrm>
          <a:prstGeom prst="rect">
            <a:avLst/>
          </a:prstGeom>
        </p:spPr>
      </p:pic>
    </p:spTree>
    <p:extLst>
      <p:ext uri="{BB962C8B-B14F-4D97-AF65-F5344CB8AC3E}">
        <p14:creationId xmlns:p14="http://schemas.microsoft.com/office/powerpoint/2010/main" val="3261003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 you believe are some strengths of this study?</a:t>
            </a:r>
          </a:p>
          <a:p>
            <a:r>
              <a:rPr lang="en-US" dirty="0"/>
              <a:t>What are some limitations?</a:t>
            </a:r>
          </a:p>
        </p:txBody>
      </p:sp>
      <p:sp>
        <p:nvSpPr>
          <p:cNvPr id="3" name="Title 2"/>
          <p:cNvSpPr>
            <a:spLocks noGrp="1"/>
          </p:cNvSpPr>
          <p:nvPr>
            <p:ph type="title"/>
          </p:nvPr>
        </p:nvSpPr>
        <p:spPr/>
        <p:txBody>
          <a:bodyPr/>
          <a:lstStyle/>
          <a:p>
            <a:r>
              <a:rPr lang="en-US" dirty="0"/>
              <a:t>Strengths and Limitations</a:t>
            </a:r>
          </a:p>
        </p:txBody>
      </p:sp>
      <p:pic>
        <p:nvPicPr>
          <p:cNvPr id="5" name="Picture 4"/>
          <p:cNvPicPr>
            <a:picLocks noChangeAspect="1"/>
          </p:cNvPicPr>
          <p:nvPr/>
        </p:nvPicPr>
        <p:blipFill>
          <a:blip r:embed="rId2"/>
          <a:stretch>
            <a:fillRect/>
          </a:stretch>
        </p:blipFill>
        <p:spPr>
          <a:xfrm>
            <a:off x="2590800" y="3352800"/>
            <a:ext cx="3543300" cy="2298700"/>
          </a:xfrm>
          <a:prstGeom prst="rect">
            <a:avLst/>
          </a:prstGeom>
        </p:spPr>
      </p:pic>
    </p:spTree>
    <p:extLst>
      <p:ext uri="{BB962C8B-B14F-4D97-AF65-F5344CB8AC3E}">
        <p14:creationId xmlns:p14="http://schemas.microsoft.com/office/powerpoint/2010/main" val="2711000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reading this article, what research would you like to see done next?</a:t>
            </a:r>
          </a:p>
        </p:txBody>
      </p:sp>
      <p:sp>
        <p:nvSpPr>
          <p:cNvPr id="3" name="Title 2"/>
          <p:cNvSpPr>
            <a:spLocks noGrp="1"/>
          </p:cNvSpPr>
          <p:nvPr>
            <p:ph type="title"/>
          </p:nvPr>
        </p:nvSpPr>
        <p:spPr/>
        <p:txBody>
          <a:bodyPr/>
          <a:lstStyle/>
          <a:p>
            <a:r>
              <a:rPr lang="en-US" dirty="0"/>
              <a:t>What Next?</a:t>
            </a:r>
          </a:p>
        </p:txBody>
      </p:sp>
      <p:pic>
        <p:nvPicPr>
          <p:cNvPr id="4" name="Picture 3"/>
          <p:cNvPicPr>
            <a:picLocks noChangeAspect="1"/>
          </p:cNvPicPr>
          <p:nvPr/>
        </p:nvPicPr>
        <p:blipFill>
          <a:blip r:embed="rId2"/>
          <a:stretch>
            <a:fillRect/>
          </a:stretch>
        </p:blipFill>
        <p:spPr>
          <a:xfrm>
            <a:off x="2825750" y="3048000"/>
            <a:ext cx="3492500" cy="23241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8093" y="6222504"/>
            <a:ext cx="1329834" cy="635496"/>
          </a:xfrm>
          <a:prstGeom prst="rect">
            <a:avLst/>
          </a:prstGeom>
          <a:noFill/>
          <a:ln w="9525">
            <a:noFill/>
            <a:miter lim="800000"/>
            <a:headEnd/>
            <a:tailEnd/>
          </a:ln>
        </p:spPr>
      </p:pic>
    </p:spTree>
    <p:extLst>
      <p:ext uri="{BB962C8B-B14F-4D97-AF65-F5344CB8AC3E}">
        <p14:creationId xmlns:p14="http://schemas.microsoft.com/office/powerpoint/2010/main" val="4588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Did anything else come up for you in reading this article that we didn't discuss?</a:t>
            </a:r>
          </a:p>
        </p:txBody>
      </p:sp>
      <p:sp>
        <p:nvSpPr>
          <p:cNvPr id="3" name="Title 2"/>
          <p:cNvSpPr>
            <a:spLocks noGrp="1"/>
          </p:cNvSpPr>
          <p:nvPr>
            <p:ph type="title"/>
          </p:nvPr>
        </p:nvSpPr>
        <p:spPr/>
        <p:txBody>
          <a:bodyPr/>
          <a:lstStyle/>
          <a:p>
            <a:r>
              <a:rPr lang="en-US" dirty="0"/>
              <a:t>Final Thoughts?</a:t>
            </a:r>
          </a:p>
        </p:txBody>
      </p:sp>
      <p:pic>
        <p:nvPicPr>
          <p:cNvPr id="4" name="Picture 3"/>
          <p:cNvPicPr>
            <a:picLocks noChangeAspect="1"/>
          </p:cNvPicPr>
          <p:nvPr/>
        </p:nvPicPr>
        <p:blipFill>
          <a:blip r:embed="rId2"/>
          <a:stretch>
            <a:fillRect/>
          </a:stretch>
        </p:blipFill>
        <p:spPr>
          <a:xfrm>
            <a:off x="3124200" y="3200400"/>
            <a:ext cx="2680258" cy="2680258"/>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8093" y="6222504"/>
            <a:ext cx="1329834" cy="635496"/>
          </a:xfrm>
          <a:prstGeom prst="rect">
            <a:avLst/>
          </a:prstGeom>
          <a:noFill/>
          <a:ln w="9525">
            <a:noFill/>
            <a:miter lim="800000"/>
            <a:headEnd/>
            <a:tailEnd/>
          </a:ln>
        </p:spPr>
      </p:pic>
    </p:spTree>
    <p:extLst>
      <p:ext uri="{BB962C8B-B14F-4D97-AF65-F5344CB8AC3E}">
        <p14:creationId xmlns:p14="http://schemas.microsoft.com/office/powerpoint/2010/main" val="117584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75000"/>
                  </a:schemeClr>
                </a:solidFill>
              </a:rPr>
              <a:t>Discussion Questions</a:t>
            </a:r>
          </a:p>
        </p:txBody>
      </p:sp>
      <p:pic>
        <p:nvPicPr>
          <p:cNvPr id="4" name="Picture 3"/>
          <p:cNvPicPr>
            <a:picLocks noChangeAspect="1"/>
          </p:cNvPicPr>
          <p:nvPr/>
        </p:nvPicPr>
        <p:blipFill>
          <a:blip r:embed="rId2"/>
          <a:stretch>
            <a:fillRect/>
          </a:stretch>
        </p:blipFill>
        <p:spPr>
          <a:xfrm>
            <a:off x="3124200" y="3200400"/>
            <a:ext cx="2680258" cy="2680258"/>
          </a:xfrm>
          <a:prstGeom prst="rect">
            <a:avLst/>
          </a:prstGeom>
        </p:spPr>
      </p:pic>
    </p:spTree>
    <p:extLst>
      <p:ext uri="{BB962C8B-B14F-4D97-AF65-F5344CB8AC3E}">
        <p14:creationId xmlns:p14="http://schemas.microsoft.com/office/powerpoint/2010/main" val="899843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3010" y="1828800"/>
            <a:ext cx="7772400" cy="4525963"/>
          </a:xfrm>
        </p:spPr>
        <p:txBody>
          <a:bodyPr>
            <a:normAutofit/>
          </a:bodyPr>
          <a:lstStyle/>
          <a:p>
            <a:r>
              <a:rPr lang="en-US" dirty="0"/>
              <a:t>Why do you think much of the existing national research on queer youth has focused on negative experiences such as depression, suicide and bullying?</a:t>
            </a:r>
          </a:p>
        </p:txBody>
      </p:sp>
      <p:sp>
        <p:nvSpPr>
          <p:cNvPr id="3" name="Title 2"/>
          <p:cNvSpPr>
            <a:spLocks noGrp="1"/>
          </p:cNvSpPr>
          <p:nvPr>
            <p:ph type="title"/>
          </p:nvPr>
        </p:nvSpPr>
        <p:spPr/>
        <p:txBody>
          <a:bodyPr>
            <a:normAutofit/>
          </a:bodyPr>
          <a:lstStyle/>
          <a:p>
            <a:r>
              <a:rPr lang="en-US" dirty="0"/>
              <a:t>Focus of Extant Research</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5" name="Picture 4">
            <a:extLst>
              <a:ext uri="{FF2B5EF4-FFF2-40B4-BE49-F238E27FC236}">
                <a16:creationId xmlns:a16="http://schemas.microsoft.com/office/drawing/2014/main" id="{B0F50676-038B-D549-A229-48F30D177179}"/>
              </a:ext>
            </a:extLst>
          </p:cNvPr>
          <p:cNvPicPr>
            <a:picLocks noChangeAspect="1"/>
          </p:cNvPicPr>
          <p:nvPr/>
        </p:nvPicPr>
        <p:blipFill>
          <a:blip r:embed="rId3"/>
          <a:stretch>
            <a:fillRect/>
          </a:stretch>
        </p:blipFill>
        <p:spPr>
          <a:xfrm>
            <a:off x="1915361" y="3886200"/>
            <a:ext cx="5313278" cy="2186034"/>
          </a:xfrm>
          <a:prstGeom prst="rect">
            <a:avLst/>
          </a:prstGeom>
        </p:spPr>
      </p:pic>
    </p:spTree>
    <p:extLst>
      <p:ext uri="{BB962C8B-B14F-4D97-AF65-F5344CB8AC3E}">
        <p14:creationId xmlns:p14="http://schemas.microsoft.com/office/powerpoint/2010/main" val="370854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481328"/>
            <a:ext cx="4876800" cy="4525963"/>
          </a:xfrm>
        </p:spPr>
        <p:txBody>
          <a:bodyPr>
            <a:normAutofit lnSpcReduction="10000"/>
          </a:bodyPr>
          <a:lstStyle/>
          <a:p>
            <a:r>
              <a:rPr lang="en-US" dirty="0"/>
              <a:t>Why do you think much of the existing national research on queer youth has focused on youth who identify as bisexual, gay, or lesbian (leaving out trans youth, gender non-conforming youth, or youth with other marginalized sexual and gender identities)?</a:t>
            </a:r>
          </a:p>
        </p:txBody>
      </p:sp>
      <p:sp>
        <p:nvSpPr>
          <p:cNvPr id="3" name="Title 2"/>
          <p:cNvSpPr>
            <a:spLocks noGrp="1"/>
          </p:cNvSpPr>
          <p:nvPr>
            <p:ph type="title"/>
          </p:nvPr>
        </p:nvSpPr>
        <p:spPr/>
        <p:txBody>
          <a:bodyPr>
            <a:normAutofit/>
          </a:bodyPr>
          <a:lstStyle/>
          <a:p>
            <a:r>
              <a:rPr lang="en-US" dirty="0"/>
              <a:t>Focus of Extant Research</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5" name="Picture 4">
            <a:extLst>
              <a:ext uri="{FF2B5EF4-FFF2-40B4-BE49-F238E27FC236}">
                <a16:creationId xmlns:a16="http://schemas.microsoft.com/office/drawing/2014/main" id="{7CA9D806-CE7B-CB46-9F83-E4504517F9F0}"/>
              </a:ext>
            </a:extLst>
          </p:cNvPr>
          <p:cNvPicPr>
            <a:picLocks noChangeAspect="1"/>
          </p:cNvPicPr>
          <p:nvPr/>
        </p:nvPicPr>
        <p:blipFill>
          <a:blip r:embed="rId3"/>
          <a:stretch>
            <a:fillRect/>
          </a:stretch>
        </p:blipFill>
        <p:spPr>
          <a:xfrm>
            <a:off x="646161" y="1905000"/>
            <a:ext cx="2717800" cy="2997200"/>
          </a:xfrm>
          <a:prstGeom prst="rect">
            <a:avLst/>
          </a:prstGeom>
        </p:spPr>
      </p:pic>
    </p:spTree>
    <p:extLst>
      <p:ext uri="{BB962C8B-B14F-4D97-AF65-F5344CB8AC3E}">
        <p14:creationId xmlns:p14="http://schemas.microsoft.com/office/powerpoint/2010/main" val="19609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5029200" cy="4525963"/>
          </a:xfrm>
        </p:spPr>
        <p:txBody>
          <a:bodyPr>
            <a:normAutofit/>
          </a:bodyPr>
          <a:lstStyle/>
          <a:p>
            <a:r>
              <a:rPr lang="en-US" dirty="0"/>
              <a:t>The authors share how they used the term “gender expansive” rather than “gender non-conforming” when reaching out to youth. Why is this important?</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US" dirty="0"/>
              <a:t>Gender Expansive</a:t>
            </a:r>
          </a:p>
        </p:txBody>
      </p:sp>
      <p:pic>
        <p:nvPicPr>
          <p:cNvPr id="6" name="Picture 5">
            <a:extLst>
              <a:ext uri="{FF2B5EF4-FFF2-40B4-BE49-F238E27FC236}">
                <a16:creationId xmlns:a16="http://schemas.microsoft.com/office/drawing/2014/main" id="{AC133463-4DE8-BC4E-95C9-44C65451D093}"/>
              </a:ext>
            </a:extLst>
          </p:cNvPr>
          <p:cNvPicPr>
            <a:picLocks noChangeAspect="1"/>
          </p:cNvPicPr>
          <p:nvPr/>
        </p:nvPicPr>
        <p:blipFill>
          <a:blip r:embed="rId3"/>
          <a:stretch>
            <a:fillRect/>
          </a:stretch>
        </p:blipFill>
        <p:spPr>
          <a:xfrm>
            <a:off x="5486400" y="1981200"/>
            <a:ext cx="3492500" cy="2324100"/>
          </a:xfrm>
          <a:prstGeom prst="rect">
            <a:avLst/>
          </a:prstGeom>
        </p:spPr>
      </p:pic>
    </p:spTree>
    <p:extLst>
      <p:ext uri="{BB962C8B-B14F-4D97-AF65-F5344CB8AC3E}">
        <p14:creationId xmlns:p14="http://schemas.microsoft.com/office/powerpoint/2010/main" val="179315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707914"/>
            <a:ext cx="4876800" cy="4525963"/>
          </a:xfrm>
        </p:spPr>
        <p:txBody>
          <a:bodyPr>
            <a:normAutofit/>
          </a:bodyPr>
          <a:lstStyle/>
          <a:p>
            <a:r>
              <a:rPr lang="en-US" dirty="0"/>
              <a:t>What are some of the issues with research conducted “on” rather that “by” marginalized groups?</a:t>
            </a:r>
          </a:p>
        </p:txBody>
      </p:sp>
      <p:sp>
        <p:nvSpPr>
          <p:cNvPr id="3" name="Title 2"/>
          <p:cNvSpPr>
            <a:spLocks noGrp="1"/>
          </p:cNvSpPr>
          <p:nvPr>
            <p:ph type="title"/>
          </p:nvPr>
        </p:nvSpPr>
        <p:spPr/>
        <p:txBody>
          <a:bodyPr>
            <a:normAutofit/>
          </a:bodyPr>
          <a:lstStyle/>
          <a:p>
            <a:r>
              <a:rPr lang="en-US" dirty="0"/>
              <a:t>Participatory Contact Zones</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5" name="Picture 4">
            <a:extLst>
              <a:ext uri="{FF2B5EF4-FFF2-40B4-BE49-F238E27FC236}">
                <a16:creationId xmlns:a16="http://schemas.microsoft.com/office/drawing/2014/main" id="{A70AD255-B55E-1741-B45C-DF754CFCA678}"/>
              </a:ext>
            </a:extLst>
          </p:cNvPr>
          <p:cNvPicPr>
            <a:picLocks noChangeAspect="1"/>
          </p:cNvPicPr>
          <p:nvPr/>
        </p:nvPicPr>
        <p:blipFill>
          <a:blip r:embed="rId3"/>
          <a:stretch>
            <a:fillRect/>
          </a:stretch>
        </p:blipFill>
        <p:spPr>
          <a:xfrm>
            <a:off x="457200" y="1676400"/>
            <a:ext cx="3238500" cy="2501900"/>
          </a:xfrm>
          <a:prstGeom prst="rect">
            <a:avLst/>
          </a:prstGeom>
        </p:spPr>
      </p:pic>
    </p:spTree>
    <p:extLst>
      <p:ext uri="{BB962C8B-B14F-4D97-AF65-F5344CB8AC3E}">
        <p14:creationId xmlns:p14="http://schemas.microsoft.com/office/powerpoint/2010/main" val="111578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924800" cy="4525963"/>
          </a:xfrm>
        </p:spPr>
        <p:txBody>
          <a:bodyPr>
            <a:normAutofit/>
          </a:bodyPr>
          <a:lstStyle/>
          <a:p>
            <a:r>
              <a:rPr lang="en-US" dirty="0"/>
              <a:t>Why is it important to for differently positioned people to come together to develop theory and conduct research?</a:t>
            </a:r>
          </a:p>
          <a:p>
            <a:endParaRPr lang="en-US" dirty="0"/>
          </a:p>
        </p:txBody>
      </p:sp>
      <p:sp>
        <p:nvSpPr>
          <p:cNvPr id="3" name="Title 2"/>
          <p:cNvSpPr>
            <a:spLocks noGrp="1"/>
          </p:cNvSpPr>
          <p:nvPr>
            <p:ph type="title"/>
          </p:nvPr>
        </p:nvSpPr>
        <p:spPr/>
        <p:txBody>
          <a:bodyPr/>
          <a:lstStyle/>
          <a:p>
            <a:r>
              <a:rPr lang="en-US" dirty="0"/>
              <a:t>Participatory Contact Zones</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7" name="Picture 6">
            <a:extLst>
              <a:ext uri="{FF2B5EF4-FFF2-40B4-BE49-F238E27FC236}">
                <a16:creationId xmlns:a16="http://schemas.microsoft.com/office/drawing/2014/main" id="{A9B63FF4-9273-D043-AF21-3F7BAF2E1332}"/>
              </a:ext>
            </a:extLst>
          </p:cNvPr>
          <p:cNvPicPr>
            <a:picLocks noChangeAspect="1"/>
          </p:cNvPicPr>
          <p:nvPr/>
        </p:nvPicPr>
        <p:blipFill>
          <a:blip r:embed="rId3"/>
          <a:stretch>
            <a:fillRect/>
          </a:stretch>
        </p:blipFill>
        <p:spPr>
          <a:xfrm>
            <a:off x="2895600" y="3429000"/>
            <a:ext cx="3352800" cy="2425700"/>
          </a:xfrm>
          <a:prstGeom prst="rect">
            <a:avLst/>
          </a:prstGeom>
        </p:spPr>
      </p:pic>
    </p:spTree>
    <p:extLst>
      <p:ext uri="{BB962C8B-B14F-4D97-AF65-F5344CB8AC3E}">
        <p14:creationId xmlns:p14="http://schemas.microsoft.com/office/powerpoint/2010/main" val="70934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143000"/>
            <a:ext cx="5029200" cy="4919472"/>
          </a:xfrm>
        </p:spPr>
        <p:txBody>
          <a:bodyPr>
            <a:normAutofit/>
          </a:bodyPr>
          <a:lstStyle/>
          <a:p>
            <a:endParaRPr lang="en-US" dirty="0"/>
          </a:p>
          <a:p>
            <a:r>
              <a:rPr lang="en-US" dirty="0"/>
              <a:t>Why do you think research rarely acknowledges that research is, as the article says  often conducted in “landscapes that are deeply uneven and unjust”?</a:t>
            </a:r>
          </a:p>
          <a:p>
            <a:r>
              <a:rPr lang="en-US" dirty="0"/>
              <a:t>How could this be addressed?</a:t>
            </a:r>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normAutofit/>
          </a:bodyPr>
          <a:lstStyle/>
          <a:p>
            <a:r>
              <a:rPr lang="en-US" dirty="0"/>
              <a:t>Research Context</a:t>
            </a:r>
          </a:p>
        </p:txBody>
      </p:sp>
      <p:pic>
        <p:nvPicPr>
          <p:cNvPr id="4" name="Picture 2"/>
          <p:cNvPicPr>
            <a:picLocks noChangeAspect="1" noChangeArrowheads="1"/>
          </p:cNvPicPr>
          <p:nvPr/>
        </p:nvPicPr>
        <p:blipFill>
          <a:blip r:embed="rId2" cstate="print"/>
          <a:srcRect/>
          <a:stretch>
            <a:fillRect/>
          </a:stretch>
        </p:blipFill>
        <p:spPr bwMode="auto">
          <a:xfrm>
            <a:off x="8093" y="6222504"/>
            <a:ext cx="1329834" cy="635496"/>
          </a:xfrm>
          <a:prstGeom prst="rect">
            <a:avLst/>
          </a:prstGeom>
          <a:noFill/>
          <a:ln w="9525">
            <a:noFill/>
            <a:miter lim="800000"/>
            <a:headEnd/>
            <a:tailEnd/>
          </a:ln>
        </p:spPr>
      </p:pic>
      <p:pic>
        <p:nvPicPr>
          <p:cNvPr id="5" name="Picture 4">
            <a:extLst>
              <a:ext uri="{FF2B5EF4-FFF2-40B4-BE49-F238E27FC236}">
                <a16:creationId xmlns:a16="http://schemas.microsoft.com/office/drawing/2014/main" id="{5C1BEC8B-2E1B-8E45-BCC3-DEFC6D17F8E9}"/>
              </a:ext>
            </a:extLst>
          </p:cNvPr>
          <p:cNvPicPr>
            <a:picLocks noChangeAspect="1"/>
          </p:cNvPicPr>
          <p:nvPr/>
        </p:nvPicPr>
        <p:blipFill>
          <a:blip r:embed="rId3"/>
          <a:stretch>
            <a:fillRect/>
          </a:stretch>
        </p:blipFill>
        <p:spPr>
          <a:xfrm>
            <a:off x="304800" y="2133600"/>
            <a:ext cx="3492500" cy="2324100"/>
          </a:xfrm>
          <a:prstGeom prst="rect">
            <a:avLst/>
          </a:prstGeom>
        </p:spPr>
      </p:pic>
    </p:spTree>
    <p:extLst>
      <p:ext uri="{BB962C8B-B14F-4D97-AF65-F5344CB8AC3E}">
        <p14:creationId xmlns:p14="http://schemas.microsoft.com/office/powerpoint/2010/main" val="1203634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41">
      <a:dk1>
        <a:sysClr val="windowText" lastClr="000000"/>
      </a:dk1>
      <a:lt1>
        <a:sysClr val="window" lastClr="FFFFFF"/>
      </a:lt1>
      <a:dk2>
        <a:srgbClr val="464646"/>
      </a:dk2>
      <a:lt2>
        <a:srgbClr val="DEF5FA"/>
      </a:lt2>
      <a:accent1>
        <a:srgbClr val="868AB7"/>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PWQ template" id="{1B3B08B2-9C7D-3B49-9375-28149899B4C9}" vid="{6709A718-B6A8-3343-AE4B-B22FB20A34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PWQ template</Template>
  <TotalTime>13680</TotalTime>
  <Words>835</Words>
  <Application>Microsoft Macintosh PowerPoint</Application>
  <PresentationFormat>On-screen Show (4:3)</PresentationFormat>
  <Paragraphs>63</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Lucida Sans Unicode</vt:lpstr>
      <vt:lpstr>Verdana</vt:lpstr>
      <vt:lpstr>Wingdings 2</vt:lpstr>
      <vt:lpstr>Wingdings 3</vt:lpstr>
      <vt:lpstr>Concourse</vt:lpstr>
      <vt:lpstr>Critical Participatory Action Research: A Feminist Project for Validity and Solidarity </vt:lpstr>
      <vt:lpstr>Study Abstract</vt:lpstr>
      <vt:lpstr>Discussion Questions</vt:lpstr>
      <vt:lpstr>Focus of Extant Research</vt:lpstr>
      <vt:lpstr>Focus of Extant Research</vt:lpstr>
      <vt:lpstr>Gender Expansive</vt:lpstr>
      <vt:lpstr>Participatory Contact Zones</vt:lpstr>
      <vt:lpstr>Participatory Contact Zones</vt:lpstr>
      <vt:lpstr>Research Context</vt:lpstr>
      <vt:lpstr>Feminist Inquiry</vt:lpstr>
      <vt:lpstr>Critical Participatory Action Research</vt:lpstr>
      <vt:lpstr>Ways of Knowing</vt:lpstr>
      <vt:lpstr>Multifaceted Approach</vt:lpstr>
      <vt:lpstr>A Seat at the Table</vt:lpstr>
      <vt:lpstr>Neutrality</vt:lpstr>
      <vt:lpstr>Fighting Injustice</vt:lpstr>
      <vt:lpstr>Fighting Injustice</vt:lpstr>
      <vt:lpstr>Fighting Injustice</vt:lpstr>
      <vt:lpstr>Fighting Injustice</vt:lpstr>
      <vt:lpstr>Fighting Injustice</vt:lpstr>
      <vt:lpstr>Best Bad Draft</vt:lpstr>
      <vt:lpstr>Expansive Identites</vt:lpstr>
      <vt:lpstr>Fighting Injustice</vt:lpstr>
      <vt:lpstr>Strengths and Limitations</vt:lpstr>
      <vt:lpstr>What Next?</vt:lpstr>
      <vt:lpstr>Final Thoughts?</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Mehta</dc:creator>
  <cp:lastModifiedBy>Clare Mehta</cp:lastModifiedBy>
  <cp:revision>95</cp:revision>
  <dcterms:created xsi:type="dcterms:W3CDTF">2017-05-04T16:04:48Z</dcterms:created>
  <dcterms:modified xsi:type="dcterms:W3CDTF">2019-10-22T20:32:25Z</dcterms:modified>
</cp:coreProperties>
</file>