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2" r:id="rId2"/>
    <p:sldId id="312" r:id="rId3"/>
    <p:sldId id="323" r:id="rId4"/>
    <p:sldId id="313" r:id="rId5"/>
    <p:sldId id="330" r:id="rId6"/>
    <p:sldId id="344" r:id="rId7"/>
    <p:sldId id="343" r:id="rId8"/>
    <p:sldId id="345" r:id="rId9"/>
    <p:sldId id="314" r:id="rId10"/>
    <p:sldId id="342" r:id="rId11"/>
    <p:sldId id="338" r:id="rId12"/>
    <p:sldId id="340" r:id="rId13"/>
    <p:sldId id="341" r:id="rId14"/>
    <p:sldId id="322" r:id="rId15"/>
    <p:sldId id="324"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Calabrese" initials="" lastIdx="13" clrIdx="0"/>
  <p:cmAuthor id="1" name="Christine Simpso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7F47"/>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30" autoAdjust="0"/>
    <p:restoredTop sz="94762"/>
  </p:normalViewPr>
  <p:slideViewPr>
    <p:cSldViewPr>
      <p:cViewPr varScale="1">
        <p:scale>
          <a:sx n="81" d="100"/>
          <a:sy n="81" d="100"/>
        </p:scale>
        <p:origin x="184"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6C5BF0-F794-4428-9463-9AA350A07149}" type="datetimeFigureOut">
              <a:rPr lang="en-US" smtClean="0"/>
              <a:pPr/>
              <a:t>10/9/19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553705-627B-41EA-82FE-760E37A58383}" type="slidenum">
              <a:rPr lang="en-US" smtClean="0"/>
              <a:pPr/>
              <a:t>‹#›</a:t>
            </a:fld>
            <a:endParaRPr lang="en-US" dirty="0"/>
          </a:p>
        </p:txBody>
      </p:sp>
    </p:spTree>
    <p:extLst>
      <p:ext uri="{BB962C8B-B14F-4D97-AF65-F5344CB8AC3E}">
        <p14:creationId xmlns:p14="http://schemas.microsoft.com/office/powerpoint/2010/main" val="158034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553705-627B-41EA-82FE-760E37A58383}"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791ADFB-617F-471D-BE21-337683C3A7F6}" type="datetimeFigureOut">
              <a:rPr lang="de-DE" smtClean="0"/>
              <a:pPr/>
              <a:t>09.10.19</a:t>
            </a:fld>
            <a:endParaRPr lang="de-DE"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de-DE"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60807F7-D067-4C05-B39A-E8E6DA93B72D}" type="slidenum">
              <a:rPr lang="de-DE" smtClean="0"/>
              <a:pPr/>
              <a:t>‹#›</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1ADFB-617F-471D-BE21-337683C3A7F6}" type="datetimeFigureOut">
              <a:rPr lang="de-DE" smtClean="0"/>
              <a:pPr/>
              <a:t>09.10.19</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E60807F7-D067-4C05-B39A-E8E6DA93B72D}" type="slidenum">
              <a:rPr lang="de-DE" smtClean="0"/>
              <a:pPr/>
              <a:t>‹#›</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1ADFB-617F-471D-BE21-337683C3A7F6}" type="datetimeFigureOut">
              <a:rPr lang="de-DE" smtClean="0"/>
              <a:pPr/>
              <a:t>09.10.19</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E60807F7-D067-4C05-B39A-E8E6DA93B72D}" type="slidenum">
              <a:rPr lang="de-DE" smtClean="0"/>
              <a:pPr/>
              <a:t>‹#›</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1ADFB-617F-471D-BE21-337683C3A7F6}" type="datetimeFigureOut">
              <a:rPr lang="de-DE" smtClean="0"/>
              <a:pPr/>
              <a:t>09.10.19</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E60807F7-D067-4C05-B39A-E8E6DA93B72D}" type="slidenum">
              <a:rPr lang="de-DE" smtClean="0"/>
              <a:pPr/>
              <a:t>‹#›</a:t>
            </a:fld>
            <a:endParaRPr lang="de-DE"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791ADFB-617F-471D-BE21-337683C3A7F6}" type="datetimeFigureOut">
              <a:rPr lang="de-DE" smtClean="0"/>
              <a:pPr/>
              <a:t>09.10.19</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E60807F7-D067-4C05-B39A-E8E6DA93B72D}" type="slidenum">
              <a:rPr lang="de-DE" smtClean="0"/>
              <a:pPr/>
              <a:t>‹#›</a:t>
            </a:fld>
            <a:endParaRPr lang="de-DE"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91ADFB-617F-471D-BE21-337683C3A7F6}" type="datetimeFigureOut">
              <a:rPr lang="de-DE" smtClean="0"/>
              <a:pPr/>
              <a:t>09.10.19</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E60807F7-D067-4C05-B39A-E8E6DA93B72D}" type="slidenum">
              <a:rPr lang="de-DE" smtClean="0"/>
              <a:pPr/>
              <a:t>‹#›</a:t>
            </a:fld>
            <a:endParaRPr lang="de-DE"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791ADFB-617F-471D-BE21-337683C3A7F6}" type="datetimeFigureOut">
              <a:rPr lang="de-DE" smtClean="0"/>
              <a:pPr/>
              <a:t>09.10.19</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E60807F7-D067-4C05-B39A-E8E6DA93B72D}" type="slidenum">
              <a:rPr lang="de-DE" smtClean="0"/>
              <a:pPr/>
              <a:t>‹#›</a:t>
            </a:fld>
            <a:endParaRPr lang="de-DE"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91ADFB-617F-471D-BE21-337683C3A7F6}" type="datetimeFigureOut">
              <a:rPr lang="de-DE" smtClean="0"/>
              <a:pPr/>
              <a:t>09.10.19</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E60807F7-D067-4C05-B39A-E8E6DA93B72D}" type="slidenum">
              <a:rPr lang="de-DE" smtClean="0"/>
              <a:pPr/>
              <a:t>‹#›</a:t>
            </a:fld>
            <a:endParaRPr lang="de-DE"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1ADFB-617F-471D-BE21-337683C3A7F6}" type="datetimeFigureOut">
              <a:rPr lang="de-DE" smtClean="0"/>
              <a:pPr/>
              <a:t>09.10.19</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fld id="{E60807F7-D067-4C05-B39A-E8E6DA93B72D}" type="slidenum">
              <a:rPr lang="de-DE" smtClean="0"/>
              <a:pPr/>
              <a:t>‹#›</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791ADFB-617F-471D-BE21-337683C3A7F6}" type="datetimeFigureOut">
              <a:rPr lang="de-DE" smtClean="0"/>
              <a:pPr/>
              <a:t>09.10.19</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E60807F7-D067-4C05-B39A-E8E6DA93B72D}" type="slidenum">
              <a:rPr lang="de-DE" smtClean="0"/>
              <a:pPr/>
              <a:t>‹#›</a:t>
            </a:fld>
            <a:endParaRPr lang="de-DE"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Drag picture to placeholder or click icon to add</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791ADFB-617F-471D-BE21-337683C3A7F6}" type="datetimeFigureOut">
              <a:rPr lang="de-DE" smtClean="0"/>
              <a:pPr/>
              <a:t>09.10.19</a:t>
            </a:fld>
            <a:endParaRPr lang="de-DE"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de-DE"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60807F7-D067-4C05-B39A-E8E6DA93B72D}" type="slidenum">
              <a:rPr lang="de-DE" smtClean="0"/>
              <a:pPr/>
              <a:t>‹#›</a:t>
            </a:fld>
            <a:endParaRPr lang="de-DE"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91ADFB-617F-471D-BE21-337683C3A7F6}" type="datetimeFigureOut">
              <a:rPr lang="de-DE" smtClean="0"/>
              <a:pPr/>
              <a:t>09.10.19</a:t>
            </a:fld>
            <a:endParaRPr lang="de-DE"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de-DE"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0807F7-D067-4C05-B39A-E8E6DA93B72D}" type="slidenum">
              <a:rPr lang="de-DE" smtClean="0"/>
              <a:pPr/>
              <a:t>‹#›</a:t>
            </a:fld>
            <a:endParaRPr lang="de-DE"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225152" y="1295971"/>
            <a:ext cx="8227368" cy="1470025"/>
          </a:xfrm>
        </p:spPr>
        <p:txBody>
          <a:bodyPr>
            <a:normAutofit fontScale="90000"/>
          </a:bodyPr>
          <a:lstStyle/>
          <a:p>
            <a:r>
              <a:rPr lang="en-US" sz="3600" dirty="0"/>
              <a:t>Why Women Are Blamed for Being Sexually Harassed: The Effects of Empathy for Female Victims and Male Perpetrators</a:t>
            </a:r>
            <a:br>
              <a:rPr lang="en-US" sz="3600" dirty="0"/>
            </a:br>
            <a:endParaRPr lang="en-US" sz="3600" dirty="0">
              <a:effectLst/>
            </a:endParaRPr>
          </a:p>
        </p:txBody>
      </p:sp>
      <p:sp>
        <p:nvSpPr>
          <p:cNvPr id="5" name="Untertitel 4"/>
          <p:cNvSpPr>
            <a:spLocks noGrp="1"/>
          </p:cNvSpPr>
          <p:nvPr>
            <p:ph type="subTitle" idx="1"/>
          </p:nvPr>
        </p:nvSpPr>
        <p:spPr>
          <a:xfrm>
            <a:off x="1295400" y="2708920"/>
            <a:ext cx="7157120" cy="1584176"/>
          </a:xfrm>
        </p:spPr>
        <p:txBody>
          <a:bodyPr>
            <a:normAutofit fontScale="92500" lnSpcReduction="20000"/>
          </a:bodyPr>
          <a:lstStyle/>
          <a:p>
            <a:r>
              <a:rPr lang="en-US" sz="2400" dirty="0"/>
              <a:t>Renata </a:t>
            </a:r>
            <a:r>
              <a:rPr lang="en-US" sz="2400" dirty="0" err="1"/>
              <a:t>Bongiorno</a:t>
            </a:r>
            <a:r>
              <a:rPr lang="en-US" sz="2400" dirty="0"/>
              <a:t>, Chloe </a:t>
            </a:r>
            <a:r>
              <a:rPr lang="en-US" sz="2400" dirty="0" err="1"/>
              <a:t>Langbroek</a:t>
            </a:r>
            <a:r>
              <a:rPr lang="en-US" sz="2400" dirty="0"/>
              <a:t>, Paul G. Bain, Michelle Ting, and Michelle K. Ryan</a:t>
            </a:r>
          </a:p>
          <a:p>
            <a:endParaRPr lang="de-DE" sz="2400" i="1" dirty="0"/>
          </a:p>
          <a:p>
            <a:r>
              <a:rPr lang="de-DE" sz="2400" i="1" dirty="0"/>
              <a:t>Teaching </a:t>
            </a:r>
            <a:r>
              <a:rPr lang="de-DE" sz="2400" i="1" dirty="0" err="1"/>
              <a:t>slides</a:t>
            </a:r>
            <a:r>
              <a:rPr lang="de-DE" sz="2400" i="1" dirty="0"/>
              <a:t> </a:t>
            </a:r>
            <a:r>
              <a:rPr lang="de-DE" sz="2400" i="1" dirty="0" err="1"/>
              <a:t>prepared</a:t>
            </a:r>
            <a:r>
              <a:rPr lang="de-DE" sz="2400" i="1" dirty="0"/>
              <a:t> </a:t>
            </a:r>
            <a:r>
              <a:rPr lang="de-DE" sz="2400" i="1" dirty="0" err="1"/>
              <a:t>by</a:t>
            </a:r>
            <a:r>
              <a:rPr lang="de-DE" sz="2400" i="1" dirty="0"/>
              <a:t> Charlotte Strauss Swanson</a:t>
            </a:r>
          </a:p>
        </p:txBody>
      </p:sp>
      <p:pic>
        <p:nvPicPr>
          <p:cNvPr id="1026" name="Picture 2"/>
          <p:cNvPicPr>
            <a:picLocks noChangeAspect="1" noChangeArrowheads="1"/>
          </p:cNvPicPr>
          <p:nvPr/>
        </p:nvPicPr>
        <p:blipFill>
          <a:blip r:embed="rId3" cstate="print"/>
          <a:srcRect/>
          <a:stretch>
            <a:fillRect/>
          </a:stretch>
        </p:blipFill>
        <p:spPr bwMode="auto">
          <a:xfrm>
            <a:off x="2411760" y="4293096"/>
            <a:ext cx="4305300" cy="2057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86200" y="1143000"/>
            <a:ext cx="5105400" cy="4919472"/>
          </a:xfrm>
        </p:spPr>
        <p:txBody>
          <a:bodyPr>
            <a:normAutofit/>
          </a:bodyPr>
          <a:lstStyle/>
          <a:p>
            <a:endParaRPr lang="en-US" dirty="0"/>
          </a:p>
          <a:p>
            <a:r>
              <a:rPr lang="en-US" dirty="0"/>
              <a:t>In what ways do you think the mass media plays a role in how the public empathizes with either male perpetrators or female victims? </a:t>
            </a:r>
          </a:p>
          <a:p>
            <a:endParaRPr lang="en-US" dirty="0"/>
          </a:p>
          <a:p>
            <a:endParaRPr lang="en-US" dirty="0"/>
          </a:p>
        </p:txBody>
      </p:sp>
      <p:sp>
        <p:nvSpPr>
          <p:cNvPr id="3" name="Title 2"/>
          <p:cNvSpPr>
            <a:spLocks noGrp="1"/>
          </p:cNvSpPr>
          <p:nvPr>
            <p:ph type="title"/>
          </p:nvPr>
        </p:nvSpPr>
        <p:spPr/>
        <p:txBody>
          <a:bodyPr>
            <a:normAutofit/>
          </a:bodyPr>
          <a:lstStyle/>
          <a:p>
            <a:r>
              <a:rPr lang="en-US" dirty="0"/>
              <a:t>Mass Media</a:t>
            </a:r>
          </a:p>
        </p:txBody>
      </p:sp>
      <p:pic>
        <p:nvPicPr>
          <p:cNvPr id="4" name="Picture 2"/>
          <p:cNvPicPr>
            <a:picLocks noChangeAspect="1" noChangeArrowheads="1"/>
          </p:cNvPicPr>
          <p:nvPr/>
        </p:nvPicPr>
        <p:blipFill>
          <a:blip r:embed="rId2" cstate="print"/>
          <a:srcRect/>
          <a:stretch>
            <a:fillRect/>
          </a:stretch>
        </p:blipFill>
        <p:spPr bwMode="auto">
          <a:xfrm>
            <a:off x="8093" y="6222504"/>
            <a:ext cx="1329834" cy="635496"/>
          </a:xfrm>
          <a:prstGeom prst="rect">
            <a:avLst/>
          </a:prstGeom>
          <a:noFill/>
          <a:ln w="9525">
            <a:noFill/>
            <a:miter lim="800000"/>
            <a:headEnd/>
            <a:tailEnd/>
          </a:ln>
        </p:spPr>
      </p:pic>
      <p:pic>
        <p:nvPicPr>
          <p:cNvPr id="3074" name="Picture 2" descr="Selective Focus Photography of Magazines">
            <a:extLst>
              <a:ext uri="{FF2B5EF4-FFF2-40B4-BE49-F238E27FC236}">
                <a16:creationId xmlns:a16="http://schemas.microsoft.com/office/drawing/2014/main" id="{2F359BE8-E78D-5C4E-9E6A-6470F9B47A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66" y="1905000"/>
            <a:ext cx="3429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006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343400"/>
            <a:ext cx="8382000" cy="914400"/>
          </a:xfrm>
        </p:spPr>
        <p:txBody>
          <a:bodyPr>
            <a:normAutofit fontScale="92500"/>
          </a:bodyPr>
          <a:lstStyle/>
          <a:p>
            <a:r>
              <a:rPr lang="en-US" dirty="0"/>
              <a:t>What are some of the practice implications the authors mention? Can you think of any others? How might the results inform efforts to prevent sexual violence?  </a:t>
            </a:r>
          </a:p>
        </p:txBody>
      </p:sp>
      <p:sp>
        <p:nvSpPr>
          <p:cNvPr id="3" name="Title 2"/>
          <p:cNvSpPr>
            <a:spLocks noGrp="1"/>
          </p:cNvSpPr>
          <p:nvPr>
            <p:ph type="title"/>
          </p:nvPr>
        </p:nvSpPr>
        <p:spPr/>
        <p:txBody>
          <a:bodyPr/>
          <a:lstStyle/>
          <a:p>
            <a:r>
              <a:rPr lang="en-US" dirty="0"/>
              <a:t>Practice Implications</a:t>
            </a:r>
          </a:p>
        </p:txBody>
      </p:sp>
      <p:pic>
        <p:nvPicPr>
          <p:cNvPr id="4" name="Picture 2"/>
          <p:cNvPicPr>
            <a:picLocks noChangeAspect="1" noChangeArrowheads="1"/>
          </p:cNvPicPr>
          <p:nvPr/>
        </p:nvPicPr>
        <p:blipFill>
          <a:blip r:embed="rId2" cstate="print"/>
          <a:srcRect/>
          <a:stretch>
            <a:fillRect/>
          </a:stretch>
        </p:blipFill>
        <p:spPr bwMode="auto">
          <a:xfrm>
            <a:off x="8093" y="6222504"/>
            <a:ext cx="1329834" cy="635496"/>
          </a:xfrm>
          <a:prstGeom prst="rect">
            <a:avLst/>
          </a:prstGeom>
          <a:noFill/>
          <a:ln w="9525">
            <a:noFill/>
            <a:miter lim="800000"/>
            <a:headEnd/>
            <a:tailEnd/>
          </a:ln>
        </p:spPr>
      </p:pic>
      <p:pic>
        <p:nvPicPr>
          <p:cNvPr id="4098" name="Picture 2" descr="Clear Light Bulb Placed on Chalkboard">
            <a:extLst>
              <a:ext uri="{FF2B5EF4-FFF2-40B4-BE49-F238E27FC236}">
                <a16:creationId xmlns:a16="http://schemas.microsoft.com/office/drawing/2014/main" id="{BB4F43DD-11B0-9E47-B328-498D9D25A4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600200"/>
            <a:ext cx="3585435" cy="249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026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81400" y="1696541"/>
            <a:ext cx="4800600" cy="4525963"/>
          </a:xfrm>
        </p:spPr>
        <p:txBody>
          <a:bodyPr>
            <a:normAutofit/>
          </a:bodyPr>
          <a:lstStyle/>
          <a:p>
            <a:r>
              <a:rPr lang="en-US" dirty="0"/>
              <a:t>What suggestions do the authors make about how the results of the study can inform social-change campaigns? If you were designing a social-change campaign, what information would you choose to include and why? </a:t>
            </a:r>
          </a:p>
        </p:txBody>
      </p:sp>
      <p:sp>
        <p:nvSpPr>
          <p:cNvPr id="3" name="Title 2"/>
          <p:cNvSpPr>
            <a:spLocks noGrp="1"/>
          </p:cNvSpPr>
          <p:nvPr>
            <p:ph type="title"/>
          </p:nvPr>
        </p:nvSpPr>
        <p:spPr/>
        <p:txBody>
          <a:bodyPr/>
          <a:lstStyle/>
          <a:p>
            <a:r>
              <a:rPr lang="en-US" dirty="0"/>
              <a:t>Social-Change Campaigns</a:t>
            </a:r>
          </a:p>
        </p:txBody>
      </p:sp>
      <p:pic>
        <p:nvPicPr>
          <p:cNvPr id="4" name="Picture 2"/>
          <p:cNvPicPr>
            <a:picLocks noChangeAspect="1" noChangeArrowheads="1"/>
          </p:cNvPicPr>
          <p:nvPr/>
        </p:nvPicPr>
        <p:blipFill>
          <a:blip r:embed="rId2" cstate="print"/>
          <a:srcRect/>
          <a:stretch>
            <a:fillRect/>
          </a:stretch>
        </p:blipFill>
        <p:spPr bwMode="auto">
          <a:xfrm>
            <a:off x="8093" y="6222504"/>
            <a:ext cx="1329834" cy="635496"/>
          </a:xfrm>
          <a:prstGeom prst="rect">
            <a:avLst/>
          </a:prstGeom>
          <a:noFill/>
          <a:ln w="9525">
            <a:noFill/>
            <a:miter lim="800000"/>
            <a:headEnd/>
            <a:tailEnd/>
          </a:ln>
        </p:spPr>
      </p:pic>
      <p:pic>
        <p:nvPicPr>
          <p:cNvPr id="9218" name="Picture 2" descr="Working in a group">
            <a:extLst>
              <a:ext uri="{FF2B5EF4-FFF2-40B4-BE49-F238E27FC236}">
                <a16:creationId xmlns:a16="http://schemas.microsoft.com/office/drawing/2014/main" id="{FCCFE64F-0FDD-694A-8BF7-1349B00235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62200"/>
            <a:ext cx="2819400" cy="187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435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do you believe are some strengths of this study?</a:t>
            </a:r>
          </a:p>
          <a:p>
            <a:r>
              <a:rPr lang="en-US" dirty="0"/>
              <a:t>What are some limitations?</a:t>
            </a:r>
          </a:p>
        </p:txBody>
      </p:sp>
      <p:sp>
        <p:nvSpPr>
          <p:cNvPr id="3" name="Title 2"/>
          <p:cNvSpPr>
            <a:spLocks noGrp="1"/>
          </p:cNvSpPr>
          <p:nvPr>
            <p:ph type="title"/>
          </p:nvPr>
        </p:nvSpPr>
        <p:spPr/>
        <p:txBody>
          <a:bodyPr/>
          <a:lstStyle/>
          <a:p>
            <a:r>
              <a:rPr lang="en-US" dirty="0"/>
              <a:t>Strengths and Limitations</a:t>
            </a:r>
          </a:p>
        </p:txBody>
      </p:sp>
      <p:pic>
        <p:nvPicPr>
          <p:cNvPr id="5" name="Picture 4"/>
          <p:cNvPicPr>
            <a:picLocks noChangeAspect="1"/>
          </p:cNvPicPr>
          <p:nvPr/>
        </p:nvPicPr>
        <p:blipFill>
          <a:blip r:embed="rId2"/>
          <a:stretch>
            <a:fillRect/>
          </a:stretch>
        </p:blipFill>
        <p:spPr>
          <a:xfrm>
            <a:off x="2590800" y="3352800"/>
            <a:ext cx="3543300" cy="2298700"/>
          </a:xfrm>
          <a:prstGeom prst="rect">
            <a:avLst/>
          </a:prstGeom>
        </p:spPr>
      </p:pic>
    </p:spTree>
    <p:extLst>
      <p:ext uri="{BB962C8B-B14F-4D97-AF65-F5344CB8AC3E}">
        <p14:creationId xmlns:p14="http://schemas.microsoft.com/office/powerpoint/2010/main" val="2711000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After reading this article, what research would you like to see done next?</a:t>
            </a:r>
          </a:p>
        </p:txBody>
      </p:sp>
      <p:sp>
        <p:nvSpPr>
          <p:cNvPr id="3" name="Title 2"/>
          <p:cNvSpPr>
            <a:spLocks noGrp="1"/>
          </p:cNvSpPr>
          <p:nvPr>
            <p:ph type="title"/>
          </p:nvPr>
        </p:nvSpPr>
        <p:spPr/>
        <p:txBody>
          <a:bodyPr/>
          <a:lstStyle/>
          <a:p>
            <a:r>
              <a:rPr lang="en-US" dirty="0"/>
              <a:t>What Next?</a:t>
            </a:r>
          </a:p>
        </p:txBody>
      </p:sp>
      <p:pic>
        <p:nvPicPr>
          <p:cNvPr id="4" name="Picture 3"/>
          <p:cNvPicPr>
            <a:picLocks noChangeAspect="1"/>
          </p:cNvPicPr>
          <p:nvPr/>
        </p:nvPicPr>
        <p:blipFill>
          <a:blip r:embed="rId2"/>
          <a:stretch>
            <a:fillRect/>
          </a:stretch>
        </p:blipFill>
        <p:spPr>
          <a:xfrm>
            <a:off x="2825750" y="3048000"/>
            <a:ext cx="3492500" cy="2324100"/>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8093" y="6222504"/>
            <a:ext cx="1329834" cy="635496"/>
          </a:xfrm>
          <a:prstGeom prst="rect">
            <a:avLst/>
          </a:prstGeom>
          <a:noFill/>
          <a:ln w="9525">
            <a:noFill/>
            <a:miter lim="800000"/>
            <a:headEnd/>
            <a:tailEnd/>
          </a:ln>
        </p:spPr>
      </p:pic>
    </p:spTree>
    <p:extLst>
      <p:ext uri="{BB962C8B-B14F-4D97-AF65-F5344CB8AC3E}">
        <p14:creationId xmlns:p14="http://schemas.microsoft.com/office/powerpoint/2010/main" val="45886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Did anything else come up for you in reading this article that we didn't discuss?</a:t>
            </a:r>
          </a:p>
        </p:txBody>
      </p:sp>
      <p:sp>
        <p:nvSpPr>
          <p:cNvPr id="3" name="Title 2"/>
          <p:cNvSpPr>
            <a:spLocks noGrp="1"/>
          </p:cNvSpPr>
          <p:nvPr>
            <p:ph type="title"/>
          </p:nvPr>
        </p:nvSpPr>
        <p:spPr/>
        <p:txBody>
          <a:bodyPr/>
          <a:lstStyle/>
          <a:p>
            <a:r>
              <a:rPr lang="en-US" dirty="0"/>
              <a:t>Final Thoughts?</a:t>
            </a:r>
          </a:p>
        </p:txBody>
      </p:sp>
      <p:pic>
        <p:nvPicPr>
          <p:cNvPr id="4" name="Picture 3"/>
          <p:cNvPicPr>
            <a:picLocks noChangeAspect="1"/>
          </p:cNvPicPr>
          <p:nvPr/>
        </p:nvPicPr>
        <p:blipFill>
          <a:blip r:embed="rId2"/>
          <a:stretch>
            <a:fillRect/>
          </a:stretch>
        </p:blipFill>
        <p:spPr>
          <a:xfrm>
            <a:off x="3124200" y="3200400"/>
            <a:ext cx="2680258" cy="2680258"/>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8093" y="6222504"/>
            <a:ext cx="1329834" cy="635496"/>
          </a:xfrm>
          <a:prstGeom prst="rect">
            <a:avLst/>
          </a:prstGeom>
          <a:noFill/>
          <a:ln w="9525">
            <a:noFill/>
            <a:miter lim="800000"/>
            <a:headEnd/>
            <a:tailEnd/>
          </a:ln>
        </p:spPr>
      </p:pic>
    </p:spTree>
    <p:extLst>
      <p:ext uri="{BB962C8B-B14F-4D97-AF65-F5344CB8AC3E}">
        <p14:creationId xmlns:p14="http://schemas.microsoft.com/office/powerpoint/2010/main" val="117584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024" y="1295400"/>
            <a:ext cx="8915400" cy="5334000"/>
          </a:xfrm>
        </p:spPr>
        <p:txBody>
          <a:bodyPr>
            <a:normAutofit fontScale="62500" lnSpcReduction="20000"/>
          </a:bodyPr>
          <a:lstStyle/>
          <a:p>
            <a:r>
              <a:rPr lang="en-US" dirty="0"/>
              <a:t>The #MeToo movement has highlighted the widespread problem of men’s sexual harassment of women. Women are typically reluctant to make a sexual-harassment complaint and often encounter victim-blaming attitudes when they do, especially from men. Informed by the social identity perspective, two experiments examined the influence of empathy—both for women who are sexually harassed and for male harassers—on men’s and women’s propensity to blame victims. In Study 1, university students (N = 97) responded to a vignette describing a male student’s harassment of a female student. Men blamed the victim more than women, which was explained by their greater empathy for the male perpetrator but not lesser empathy for the female victim. Using the same vignette, Study 2 asked university students (N = 135) to take either the male perpetrator’s or the female victim’s perspective. Regardless of participant gender, participants who took the male-perpetrator’s perspective versus the female-victim’s perspective reported greater victim blame, and this was explained by their greater empathy for the male perpetrator and lesser empathy for the female victim. Together, the findings provide evidence to suggest that male perpetrator empathy may be equally or more important than female-victim empathy for explaining victim blame for sexual harassment. Implications for social-change, including policies to limit male-perpetrator empathy when processing women’s sexual-harassment complaints in organizational settings, are discussed.</a:t>
            </a:r>
          </a:p>
        </p:txBody>
      </p:sp>
      <p:sp>
        <p:nvSpPr>
          <p:cNvPr id="3" name="Title 2"/>
          <p:cNvSpPr>
            <a:spLocks noGrp="1"/>
          </p:cNvSpPr>
          <p:nvPr>
            <p:ph type="title"/>
          </p:nvPr>
        </p:nvSpPr>
        <p:spPr/>
        <p:txBody>
          <a:bodyPr/>
          <a:lstStyle/>
          <a:p>
            <a:r>
              <a:rPr lang="en-US" dirty="0"/>
              <a:t>Study Abstract</a:t>
            </a:r>
          </a:p>
        </p:txBody>
      </p:sp>
      <p:pic>
        <p:nvPicPr>
          <p:cNvPr id="4" name="Picture 2"/>
          <p:cNvPicPr>
            <a:picLocks noChangeAspect="1" noChangeArrowheads="1"/>
          </p:cNvPicPr>
          <p:nvPr/>
        </p:nvPicPr>
        <p:blipFill>
          <a:blip r:embed="rId2" cstate="print"/>
          <a:srcRect/>
          <a:stretch>
            <a:fillRect/>
          </a:stretch>
        </p:blipFill>
        <p:spPr bwMode="auto">
          <a:xfrm>
            <a:off x="8093" y="6222504"/>
            <a:ext cx="1329834" cy="635496"/>
          </a:xfrm>
          <a:prstGeom prst="rect">
            <a:avLst/>
          </a:prstGeom>
          <a:noFill/>
          <a:ln w="9525">
            <a:noFill/>
            <a:miter lim="800000"/>
            <a:headEnd/>
            <a:tailEnd/>
          </a:ln>
        </p:spPr>
      </p:pic>
    </p:spTree>
    <p:extLst>
      <p:ext uri="{BB962C8B-B14F-4D97-AF65-F5344CB8AC3E}">
        <p14:creationId xmlns:p14="http://schemas.microsoft.com/office/powerpoint/2010/main" val="1254371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4">
                    <a:lumMod val="75000"/>
                  </a:schemeClr>
                </a:solidFill>
              </a:rPr>
              <a:t>Discussion Questions</a:t>
            </a:r>
          </a:p>
        </p:txBody>
      </p:sp>
      <p:pic>
        <p:nvPicPr>
          <p:cNvPr id="4" name="Picture 3"/>
          <p:cNvPicPr>
            <a:picLocks noChangeAspect="1"/>
          </p:cNvPicPr>
          <p:nvPr/>
        </p:nvPicPr>
        <p:blipFill>
          <a:blip r:embed="rId2"/>
          <a:stretch>
            <a:fillRect/>
          </a:stretch>
        </p:blipFill>
        <p:spPr>
          <a:xfrm>
            <a:off x="3124200" y="3200400"/>
            <a:ext cx="2680258" cy="2680258"/>
          </a:xfrm>
          <a:prstGeom prst="rect">
            <a:avLst/>
          </a:prstGeom>
        </p:spPr>
      </p:pic>
    </p:spTree>
    <p:extLst>
      <p:ext uri="{BB962C8B-B14F-4D97-AF65-F5344CB8AC3E}">
        <p14:creationId xmlns:p14="http://schemas.microsoft.com/office/powerpoint/2010/main" val="89984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33600"/>
            <a:ext cx="4876800" cy="4525963"/>
          </a:xfrm>
        </p:spPr>
        <p:txBody>
          <a:bodyPr>
            <a:normAutofit/>
          </a:bodyPr>
          <a:lstStyle/>
          <a:p>
            <a:r>
              <a:rPr lang="en-US" dirty="0"/>
              <a:t>In what ways do you think the national dialogue about sexual harassment has changed as a result of the #MeToo movement? </a:t>
            </a:r>
          </a:p>
        </p:txBody>
      </p:sp>
      <p:sp>
        <p:nvSpPr>
          <p:cNvPr id="3" name="Title 2"/>
          <p:cNvSpPr>
            <a:spLocks noGrp="1"/>
          </p:cNvSpPr>
          <p:nvPr>
            <p:ph type="title"/>
          </p:nvPr>
        </p:nvSpPr>
        <p:spPr/>
        <p:txBody>
          <a:bodyPr>
            <a:normAutofit fontScale="90000"/>
          </a:bodyPr>
          <a:lstStyle/>
          <a:p>
            <a:r>
              <a:rPr lang="en-US" dirty="0"/>
              <a:t>#MeToo and Spreading Awareness</a:t>
            </a:r>
          </a:p>
        </p:txBody>
      </p:sp>
      <p:pic>
        <p:nvPicPr>
          <p:cNvPr id="4" name="Picture 2"/>
          <p:cNvPicPr>
            <a:picLocks noChangeAspect="1" noChangeArrowheads="1"/>
          </p:cNvPicPr>
          <p:nvPr/>
        </p:nvPicPr>
        <p:blipFill>
          <a:blip r:embed="rId2" cstate="print"/>
          <a:srcRect/>
          <a:stretch>
            <a:fillRect/>
          </a:stretch>
        </p:blipFill>
        <p:spPr bwMode="auto">
          <a:xfrm>
            <a:off x="8093" y="6222504"/>
            <a:ext cx="1329834" cy="635496"/>
          </a:xfrm>
          <a:prstGeom prst="rect">
            <a:avLst/>
          </a:prstGeom>
          <a:noFill/>
          <a:ln w="9525">
            <a:noFill/>
            <a:miter lim="800000"/>
            <a:headEnd/>
            <a:tailEnd/>
          </a:ln>
        </p:spPr>
      </p:pic>
      <p:pic>
        <p:nvPicPr>
          <p:cNvPr id="5122" name="Picture 2" descr="Me Too Printed Paper Wall Decor">
            <a:extLst>
              <a:ext uri="{FF2B5EF4-FFF2-40B4-BE49-F238E27FC236}">
                <a16:creationId xmlns:a16="http://schemas.microsoft.com/office/drawing/2014/main" id="{283DE87A-727D-C14F-A920-87132F60B1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324100"/>
            <a:ext cx="2760715"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54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06707" y="1839118"/>
            <a:ext cx="5029200" cy="4525963"/>
          </a:xfrm>
        </p:spPr>
        <p:txBody>
          <a:bodyPr>
            <a:normAutofit/>
          </a:bodyPr>
          <a:lstStyle/>
          <a:p>
            <a:r>
              <a:rPr lang="en-US" dirty="0"/>
              <a:t>What factors do you think contribute to victim blaming attitudes (i.e., attitudes that victims are responsible for the sexual harassment they experienced)? </a:t>
            </a:r>
          </a:p>
        </p:txBody>
      </p:sp>
      <p:pic>
        <p:nvPicPr>
          <p:cNvPr id="4" name="Picture 2"/>
          <p:cNvPicPr>
            <a:picLocks noChangeAspect="1" noChangeArrowheads="1"/>
          </p:cNvPicPr>
          <p:nvPr/>
        </p:nvPicPr>
        <p:blipFill>
          <a:blip r:embed="rId2" cstate="print"/>
          <a:srcRect/>
          <a:stretch>
            <a:fillRect/>
          </a:stretch>
        </p:blipFill>
        <p:spPr bwMode="auto">
          <a:xfrm>
            <a:off x="8093" y="6222504"/>
            <a:ext cx="1329834" cy="635496"/>
          </a:xfrm>
          <a:prstGeom prst="rect">
            <a:avLst/>
          </a:prstGeom>
          <a:noFill/>
          <a:ln w="9525">
            <a:noFill/>
            <a:miter lim="800000"/>
            <a:headEnd/>
            <a:tailEnd/>
          </a:ln>
        </p:spPr>
      </p:pic>
      <p:sp>
        <p:nvSpPr>
          <p:cNvPr id="5" name="Title 4"/>
          <p:cNvSpPr>
            <a:spLocks noGrp="1"/>
          </p:cNvSpPr>
          <p:nvPr>
            <p:ph type="title"/>
          </p:nvPr>
        </p:nvSpPr>
        <p:spPr/>
        <p:txBody>
          <a:bodyPr/>
          <a:lstStyle/>
          <a:p>
            <a:r>
              <a:rPr lang="en-US" dirty="0"/>
              <a:t>Victim Blaming</a:t>
            </a:r>
          </a:p>
        </p:txBody>
      </p:sp>
      <p:pic>
        <p:nvPicPr>
          <p:cNvPr id="1028" name="Picture 4" descr="Victim blaming word cloud">
            <a:extLst>
              <a:ext uri="{FF2B5EF4-FFF2-40B4-BE49-F238E27FC236}">
                <a16:creationId xmlns:a16="http://schemas.microsoft.com/office/drawing/2014/main" id="{0529CA44-847E-9148-AD1F-3B73C54848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010" y="2133600"/>
            <a:ext cx="3175000" cy="212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151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4953000" cy="4525963"/>
          </a:xfrm>
        </p:spPr>
        <p:txBody>
          <a:bodyPr>
            <a:normAutofit/>
          </a:bodyPr>
          <a:lstStyle/>
          <a:p>
            <a:r>
              <a:rPr lang="en-US" dirty="0"/>
              <a:t>What is the social identity perspective and how does it inform the authors’ hypotheses? </a:t>
            </a:r>
          </a:p>
          <a:p>
            <a:endParaRPr lang="en-US" dirty="0"/>
          </a:p>
        </p:txBody>
      </p:sp>
      <p:sp>
        <p:nvSpPr>
          <p:cNvPr id="3" name="Title 2"/>
          <p:cNvSpPr>
            <a:spLocks noGrp="1"/>
          </p:cNvSpPr>
          <p:nvPr>
            <p:ph type="title"/>
          </p:nvPr>
        </p:nvSpPr>
        <p:spPr/>
        <p:txBody>
          <a:bodyPr/>
          <a:lstStyle/>
          <a:p>
            <a:r>
              <a:rPr lang="en-US" dirty="0"/>
              <a:t>Social Identity Theory</a:t>
            </a:r>
          </a:p>
        </p:txBody>
      </p:sp>
      <p:pic>
        <p:nvPicPr>
          <p:cNvPr id="4" name="Picture 2"/>
          <p:cNvPicPr>
            <a:picLocks noChangeAspect="1" noChangeArrowheads="1"/>
          </p:cNvPicPr>
          <p:nvPr/>
        </p:nvPicPr>
        <p:blipFill>
          <a:blip r:embed="rId2" cstate="print"/>
          <a:srcRect/>
          <a:stretch>
            <a:fillRect/>
          </a:stretch>
        </p:blipFill>
        <p:spPr bwMode="auto">
          <a:xfrm>
            <a:off x="8093" y="6222504"/>
            <a:ext cx="1329834" cy="635496"/>
          </a:xfrm>
          <a:prstGeom prst="rect">
            <a:avLst/>
          </a:prstGeom>
          <a:noFill/>
          <a:ln w="9525">
            <a:noFill/>
            <a:miter lim="800000"/>
            <a:headEnd/>
            <a:tailEnd/>
          </a:ln>
        </p:spPr>
      </p:pic>
      <p:pic>
        <p:nvPicPr>
          <p:cNvPr id="7172" name="Picture 4" descr="People Sitting on Gang Chairs">
            <a:extLst>
              <a:ext uri="{FF2B5EF4-FFF2-40B4-BE49-F238E27FC236}">
                <a16:creationId xmlns:a16="http://schemas.microsoft.com/office/drawing/2014/main" id="{C8CDFF44-FB51-AD4B-A264-2B2FD9CFA4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429000"/>
            <a:ext cx="32004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771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4343400" cy="2438399"/>
          </a:xfrm>
        </p:spPr>
        <p:txBody>
          <a:bodyPr>
            <a:normAutofit lnSpcReduction="10000"/>
          </a:bodyPr>
          <a:lstStyle/>
          <a:p>
            <a:r>
              <a:rPr lang="en-US" dirty="0"/>
              <a:t>What role do you think empathy plays in people’s negative attitudes to female victims of sexual harassment? </a:t>
            </a:r>
          </a:p>
        </p:txBody>
      </p:sp>
      <p:sp>
        <p:nvSpPr>
          <p:cNvPr id="3" name="Title 2"/>
          <p:cNvSpPr>
            <a:spLocks noGrp="1"/>
          </p:cNvSpPr>
          <p:nvPr>
            <p:ph type="title"/>
          </p:nvPr>
        </p:nvSpPr>
        <p:spPr/>
        <p:txBody>
          <a:bodyPr/>
          <a:lstStyle/>
          <a:p>
            <a:r>
              <a:rPr lang="en-US" dirty="0"/>
              <a:t>Empathy </a:t>
            </a:r>
          </a:p>
        </p:txBody>
      </p:sp>
      <p:pic>
        <p:nvPicPr>
          <p:cNvPr id="4" name="Picture 2"/>
          <p:cNvPicPr>
            <a:picLocks noChangeAspect="1" noChangeArrowheads="1"/>
          </p:cNvPicPr>
          <p:nvPr/>
        </p:nvPicPr>
        <p:blipFill>
          <a:blip r:embed="rId2" cstate="print"/>
          <a:srcRect/>
          <a:stretch>
            <a:fillRect/>
          </a:stretch>
        </p:blipFill>
        <p:spPr bwMode="auto">
          <a:xfrm>
            <a:off x="8093" y="6222504"/>
            <a:ext cx="1329834" cy="635496"/>
          </a:xfrm>
          <a:prstGeom prst="rect">
            <a:avLst/>
          </a:prstGeom>
          <a:noFill/>
          <a:ln w="9525">
            <a:noFill/>
            <a:miter lim="800000"/>
            <a:headEnd/>
            <a:tailEnd/>
          </a:ln>
        </p:spPr>
      </p:pic>
      <p:pic>
        <p:nvPicPr>
          <p:cNvPr id="8194" name="Picture 2" descr="Man And Woman Wearing Brown Leather Jackets">
            <a:extLst>
              <a:ext uri="{FF2B5EF4-FFF2-40B4-BE49-F238E27FC236}">
                <a16:creationId xmlns:a16="http://schemas.microsoft.com/office/drawing/2014/main" id="{DEE1292B-FB75-3A4F-ACB4-FC7EBE0BC9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197505"/>
            <a:ext cx="2870200" cy="1917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789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57089"/>
            <a:ext cx="7848600" cy="4525963"/>
          </a:xfrm>
        </p:spPr>
        <p:txBody>
          <a:bodyPr>
            <a:normAutofit/>
          </a:bodyPr>
          <a:lstStyle/>
          <a:p>
            <a:r>
              <a:rPr lang="en-US" dirty="0"/>
              <a:t>What were your reactions to the results in this study? Were you surprised by any of the findings? </a:t>
            </a:r>
          </a:p>
          <a:p>
            <a:endParaRPr lang="en-US" dirty="0"/>
          </a:p>
        </p:txBody>
      </p:sp>
      <p:sp>
        <p:nvSpPr>
          <p:cNvPr id="3" name="Title 2"/>
          <p:cNvSpPr>
            <a:spLocks noGrp="1"/>
          </p:cNvSpPr>
          <p:nvPr>
            <p:ph type="title"/>
          </p:nvPr>
        </p:nvSpPr>
        <p:spPr/>
        <p:txBody>
          <a:bodyPr/>
          <a:lstStyle/>
          <a:p>
            <a:r>
              <a:rPr lang="en-US" dirty="0"/>
              <a:t>Results</a:t>
            </a:r>
          </a:p>
        </p:txBody>
      </p:sp>
      <p:pic>
        <p:nvPicPr>
          <p:cNvPr id="4" name="Picture 2"/>
          <p:cNvPicPr>
            <a:picLocks noChangeAspect="1" noChangeArrowheads="1"/>
          </p:cNvPicPr>
          <p:nvPr/>
        </p:nvPicPr>
        <p:blipFill>
          <a:blip r:embed="rId2" cstate="print"/>
          <a:srcRect/>
          <a:stretch>
            <a:fillRect/>
          </a:stretch>
        </p:blipFill>
        <p:spPr bwMode="auto">
          <a:xfrm>
            <a:off x="8093" y="6222504"/>
            <a:ext cx="1329834" cy="635496"/>
          </a:xfrm>
          <a:prstGeom prst="rect">
            <a:avLst/>
          </a:prstGeom>
          <a:noFill/>
          <a:ln w="9525">
            <a:noFill/>
            <a:miter lim="800000"/>
            <a:headEnd/>
            <a:tailEnd/>
          </a:ln>
        </p:spPr>
      </p:pic>
      <p:pic>
        <p:nvPicPr>
          <p:cNvPr id="2050" name="Picture 2" descr="Macbook Pro Beside Papers">
            <a:extLst>
              <a:ext uri="{FF2B5EF4-FFF2-40B4-BE49-F238E27FC236}">
                <a16:creationId xmlns:a16="http://schemas.microsoft.com/office/drawing/2014/main" id="{A5327DBB-5685-4341-B8A5-D7A6C8EE35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276600"/>
            <a:ext cx="3881887"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77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7467600" cy="2743200"/>
          </a:xfrm>
        </p:spPr>
        <p:txBody>
          <a:bodyPr>
            <a:normAutofit/>
          </a:bodyPr>
          <a:lstStyle/>
          <a:p>
            <a:endParaRPr lang="en-US" dirty="0"/>
          </a:p>
          <a:p>
            <a:r>
              <a:rPr lang="en-US" dirty="0"/>
              <a:t>What are some of the implications of the results of this article? How might empathy for male perpetrators impact how men engage in violence prevention efforts? Or their support for victims? </a:t>
            </a:r>
          </a:p>
          <a:p>
            <a:endParaRPr lang="en-US" dirty="0"/>
          </a:p>
          <a:p>
            <a:endParaRPr lang="en-US" dirty="0"/>
          </a:p>
        </p:txBody>
      </p:sp>
      <p:sp>
        <p:nvSpPr>
          <p:cNvPr id="3" name="Title 2"/>
          <p:cNvSpPr>
            <a:spLocks noGrp="1"/>
          </p:cNvSpPr>
          <p:nvPr>
            <p:ph type="title"/>
          </p:nvPr>
        </p:nvSpPr>
        <p:spPr/>
        <p:txBody>
          <a:bodyPr>
            <a:normAutofit/>
          </a:bodyPr>
          <a:lstStyle/>
          <a:p>
            <a:r>
              <a:rPr lang="en-US" dirty="0"/>
              <a:t>Implications</a:t>
            </a:r>
          </a:p>
        </p:txBody>
      </p:sp>
      <p:pic>
        <p:nvPicPr>
          <p:cNvPr id="4" name="Picture 2"/>
          <p:cNvPicPr>
            <a:picLocks noChangeAspect="1" noChangeArrowheads="1"/>
          </p:cNvPicPr>
          <p:nvPr/>
        </p:nvPicPr>
        <p:blipFill>
          <a:blip r:embed="rId2" cstate="print"/>
          <a:srcRect/>
          <a:stretch>
            <a:fillRect/>
          </a:stretch>
        </p:blipFill>
        <p:spPr bwMode="auto">
          <a:xfrm>
            <a:off x="8093" y="6222504"/>
            <a:ext cx="1329834" cy="635496"/>
          </a:xfrm>
          <a:prstGeom prst="rect">
            <a:avLst/>
          </a:prstGeom>
          <a:noFill/>
          <a:ln w="9525">
            <a:noFill/>
            <a:miter lim="800000"/>
            <a:headEnd/>
            <a:tailEnd/>
          </a:ln>
        </p:spPr>
      </p:pic>
      <p:pic>
        <p:nvPicPr>
          <p:cNvPr id="6148" name="Picture 4" descr="Man and Woman Sitting Together in Front of Table">
            <a:extLst>
              <a:ext uri="{FF2B5EF4-FFF2-40B4-BE49-F238E27FC236}">
                <a16:creationId xmlns:a16="http://schemas.microsoft.com/office/drawing/2014/main" id="{E2650E59-E620-D54E-B560-445B8B6302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251851"/>
            <a:ext cx="2985797" cy="1990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3634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41">
      <a:dk1>
        <a:sysClr val="windowText" lastClr="000000"/>
      </a:dk1>
      <a:lt1>
        <a:sysClr val="window" lastClr="FFFFFF"/>
      </a:lt1>
      <a:dk2>
        <a:srgbClr val="464646"/>
      </a:dk2>
      <a:lt2>
        <a:srgbClr val="DEF5FA"/>
      </a:lt2>
      <a:accent1>
        <a:srgbClr val="868AB7"/>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PWQ template" id="{1B3B08B2-9C7D-3B49-9375-28149899B4C9}" vid="{6709A718-B6A8-3343-AE4B-B22FB20A34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PWQ template</Template>
  <TotalTime>13188</TotalTime>
  <Words>598</Words>
  <Application>Microsoft Macintosh PowerPoint</Application>
  <PresentationFormat>On-screen Show (4:3)</PresentationFormat>
  <Paragraphs>35</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Lucida Sans Unicode</vt:lpstr>
      <vt:lpstr>Verdana</vt:lpstr>
      <vt:lpstr>Wingdings 2</vt:lpstr>
      <vt:lpstr>Wingdings 3</vt:lpstr>
      <vt:lpstr>Concourse</vt:lpstr>
      <vt:lpstr>Why Women Are Blamed for Being Sexually Harassed: The Effects of Empathy for Female Victims and Male Perpetrators </vt:lpstr>
      <vt:lpstr>Study Abstract</vt:lpstr>
      <vt:lpstr>Discussion Questions</vt:lpstr>
      <vt:lpstr>#MeToo and Spreading Awareness</vt:lpstr>
      <vt:lpstr>Victim Blaming</vt:lpstr>
      <vt:lpstr>Social Identity Theory</vt:lpstr>
      <vt:lpstr>Empathy </vt:lpstr>
      <vt:lpstr>Results</vt:lpstr>
      <vt:lpstr>Implications</vt:lpstr>
      <vt:lpstr>Mass Media</vt:lpstr>
      <vt:lpstr>Practice Implications</vt:lpstr>
      <vt:lpstr>Social-Change Campaigns</vt:lpstr>
      <vt:lpstr>Strengths and Limitations</vt:lpstr>
      <vt:lpstr>What Next?</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Mehta</dc:creator>
  <cp:lastModifiedBy>Strauss Swanson, Charlotte</cp:lastModifiedBy>
  <cp:revision>93</cp:revision>
  <dcterms:created xsi:type="dcterms:W3CDTF">2017-05-04T16:04:48Z</dcterms:created>
  <dcterms:modified xsi:type="dcterms:W3CDTF">2019-10-09T12:38:18Z</dcterms:modified>
</cp:coreProperties>
</file>