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nanda\iCloudDrive\Documents\.DA%20proposal\manuscript%20beta-testing\SecondResubMDMPP\Old_versions\Beta_testing+questions+MSDA_n=11%20raw%20data_column%20labels%20No%20pt_identifiers_figure%20for%20manuscri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Alpha-Testing</a:t>
            </a:r>
            <a:r>
              <a:rPr lang="en-US" b="1" baseline="0"/>
              <a:t> Findings (N=11</a:t>
            </a:r>
            <a:r>
              <a:rPr lang="en-US" baseline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6254418562233091"/>
          <c:y val="7.4795965388031765E-2"/>
          <c:w val="0.50967163448783881"/>
          <c:h val="0.8356600006415034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Sheet2!$A$1:$L$1</c:f>
              <c:strCache>
                <c:ptCount val="12"/>
                <c:pt idx="0">
                  <c:v> It was well organized</c:v>
                </c:pt>
                <c:pt idx="1">
                  <c:v> It was easy to read</c:v>
                </c:pt>
                <c:pt idx="2">
                  <c:v>It was easy to use</c:v>
                </c:pt>
                <c:pt idx="3">
                  <c:v>It kept my interest</c:v>
                </c:pt>
                <c:pt idx="4">
                  <c:v>It contained the right amount of information</c:v>
                </c:pt>
                <c:pt idx="5">
                  <c:v> I would recommend it to others with MS</c:v>
                </c:pt>
                <c:pt idx="6">
                  <c:v> I trusted the information provided</c:v>
                </c:pt>
                <c:pt idx="7">
                  <c:v> It makes me more likely to take my medications as prescribed.</c:v>
                </c:pt>
                <c:pt idx="8">
                  <c:v> It helped me understand my treatment options</c:v>
                </c:pt>
                <c:pt idx="9">
                  <c:v> It helped me understand the things that matter most to me about my MS</c:v>
                </c:pt>
                <c:pt idx="10">
                  <c:v> It presented unbiased information</c:v>
                </c:pt>
                <c:pt idx="11">
                  <c:v> It addressed topics that are important in communicating with my doctor</c:v>
                </c:pt>
              </c:strCache>
            </c:strRef>
          </c:cat>
          <c:val>
            <c:numRef>
              <c:f>Sheet2!$A$2:$L$2</c:f>
              <c:numCache>
                <c:formatCode>0.00</c:formatCode>
                <c:ptCount val="12"/>
                <c:pt idx="0">
                  <c:v>4.6363636363636367</c:v>
                </c:pt>
                <c:pt idx="1">
                  <c:v>4.8181818181818183</c:v>
                </c:pt>
                <c:pt idx="2">
                  <c:v>4.9090909090909092</c:v>
                </c:pt>
                <c:pt idx="3">
                  <c:v>4.6363636363636367</c:v>
                </c:pt>
                <c:pt idx="4">
                  <c:v>4.8181818181818183</c:v>
                </c:pt>
                <c:pt idx="5">
                  <c:v>4.8181818181818183</c:v>
                </c:pt>
                <c:pt idx="6">
                  <c:v>4.8181818181818183</c:v>
                </c:pt>
                <c:pt idx="7">
                  <c:v>4.3636363636363633</c:v>
                </c:pt>
                <c:pt idx="8">
                  <c:v>4.5454545454545459</c:v>
                </c:pt>
                <c:pt idx="9">
                  <c:v>4.8181818181818183</c:v>
                </c:pt>
                <c:pt idx="10">
                  <c:v>4.5454545454545459</c:v>
                </c:pt>
                <c:pt idx="11">
                  <c:v>4.9090909090909092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A-4ADA-85B2-2B7C64CEB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9338216"/>
        <c:axId val="499344776"/>
      </c:barChart>
      <c:catAx>
        <c:axId val="499338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344776"/>
        <c:crosses val="autoZero"/>
        <c:auto val="1"/>
        <c:lblAlgn val="ctr"/>
        <c:lblOffset val="100"/>
        <c:noMultiLvlLbl val="0"/>
      </c:catAx>
      <c:valAx>
        <c:axId val="499344776"/>
        <c:scaling>
          <c:orientation val="minMax"/>
          <c:max val="5.0000000000000009"/>
          <c:min val="1.000000000000001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Strength of Agreement </a:t>
                </a:r>
                <a:r>
                  <a:rPr lang="en-US" b="1" baseline="0"/>
                  <a:t> 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33821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F717-3B53-455E-9DDE-D33E48D49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D216D-CA92-4F76-9E80-7825498DD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E64D4-1991-4400-8320-EE12C182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A2937-C0F4-4AAF-A5FC-B113B395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C4C2E-F385-4066-8BD0-048A0160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5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BB15-FFA7-4A8B-AF4D-850CFEAD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B30AC-AAA0-4B41-88A0-F8D12894D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641C6-C86B-4A67-9B2C-934B43DF3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CB4B-6D57-4770-ABFA-154A43D0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5F456-A5F0-4ACF-84C5-1B6F24EE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01E50-7215-41EA-89AC-BE18D1242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70186-C747-43D0-8FFA-EF3FFD29B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829FC-3AC7-4246-88EA-207E6D0C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551C2-AD42-4899-97CD-A96F03DA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2ED47-8AC3-4F7A-9660-78F12701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CC06-8C62-4B51-A15A-93C92C7E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CD94-DDD9-41E0-9D87-4873F8505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B3F6F-A2BB-43B4-9673-0D2ECC93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A2F63-04F9-4933-AAA7-65DA712F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24A1-888A-4A0E-800D-F3F6C177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9BEFC-31D9-4550-A272-D8FEBAA9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2B214-F5EB-4ABC-AFD8-34375F94B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0F6DD-922F-4C7B-B2C6-4DF5A5B3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33454-4097-429F-8348-063BB4D6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04EA-B238-4DF9-8A96-B74DDA0B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6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BC1-010C-4158-B664-DB19507F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34EE7-AE6F-4535-8A09-138454B3F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0011F-9B68-4766-869D-89A404E7A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4B72E-9038-4712-BD90-C0D93BCD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A62BC-EEC6-48E0-BE0C-3A4B0304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14348-FF4A-4299-B0F5-A2F93D18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9BF30-7FE0-4E78-8EDB-3B3AE0660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52C2D-A6AA-41A6-A50E-03F3EA863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07BCE-A596-4734-9B9B-2683D8F81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2918A-C4D8-4D84-B748-826F61FD8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1CA0D-944B-40CC-A1BA-3BF0F0BA5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A12FD-0D70-475B-8424-013C471F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5D47E3-A81B-4D0C-B7D7-D25D8F9F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37779-4166-4EA1-816A-2964B771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3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1067-7D0F-41CA-A943-BEE843F5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CFCBE-6FA3-48C6-81B1-7877AADF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364BC-47C4-48BA-ABC7-522D4A0DE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C1155-2629-43AA-952B-BC313B7D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37E0F-3F31-420C-AD96-76929AFC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46FB0-C70F-4A50-939E-1CD1269F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CF589-8574-4610-8A6C-C007ADE78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1BB5-5EBD-4D5C-8EB9-D53B88F5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486BF-040F-4091-91A9-868DB5A5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2BF7C-A082-4B95-80C1-83BFB66BE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179B5-A399-417F-83E0-694E481B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7462F-C0C6-461E-AEB6-99BAC192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E70EB-48D5-4172-987B-CD8493C4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3688-1590-44F8-8802-283397C7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2232E-51CA-4A59-B4EE-45E03B3A4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B96E5-BE13-4380-9151-E9F3AD47F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610E8-B1C3-437D-9B64-FDF36690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5EDD9-ED63-47CF-8A2F-7B4B6A10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6E72D-798E-4A33-8E4B-D6DF1E0C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0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31DE6-8F5E-4B7E-B1FF-8082C74D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E77C6-440E-4379-857E-CC05B8EFA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4A87-41CA-40EC-978C-73465C3C2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A51E-0B6E-4152-8925-FDFF81745D6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EFAB-CE6D-4A5D-A037-A110E1422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EAB5-A585-4A1E-B541-F52F47778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7C4F-E1C5-467C-90FE-BA8DAAB8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440F283-0274-4A5E-A967-32C1154BF1D6}"/>
              </a:ext>
            </a:extLst>
          </p:cNvPr>
          <p:cNvGraphicFramePr>
            <a:graphicFrameLocks noGrp="1"/>
          </p:cNvGraphicFramePr>
          <p:nvPr/>
        </p:nvGraphicFramePr>
        <p:xfrm>
          <a:off x="1760789" y="277738"/>
          <a:ext cx="8670421" cy="6302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11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Nananda</dc:creator>
  <cp:lastModifiedBy>Nananda Col</cp:lastModifiedBy>
  <cp:revision>35</cp:revision>
  <dcterms:created xsi:type="dcterms:W3CDTF">2018-07-03T21:38:05Z</dcterms:created>
  <dcterms:modified xsi:type="dcterms:W3CDTF">2019-09-04T14:06:15Z</dcterms:modified>
</cp:coreProperties>
</file>