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0592-818A-154B-B174-710C660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C789-BAB2-D940-BF1B-9FD00EDD6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0BC40-B1D2-0B46-B482-0A6092CD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FCA8B-85B2-3543-921B-3B4282F2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6427A-F07A-DE4D-A6E9-E0C7899F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4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66EB5-0E16-A943-B2C4-6F0384AD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06F5D-3CBA-7543-9558-B3016DEFD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6B59B-AD77-4C44-9009-7EF3D785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1121D-F946-DD41-B010-451DA854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79CB0-9A93-7148-B7B7-5334EABE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1EDBB-D705-974A-AD04-AC6D07E70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65915-B805-584E-AFAA-1F12BCE35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EE57-8A04-CE4B-B962-C683A808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4B414-BCC2-4947-B006-2568C63D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5AE3D-1630-F842-ABC0-87BBE1DB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7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B6B6-DA93-CB41-A30D-5F749F9B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26B3-B906-064F-8784-E8584E7E3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0204F-0ADF-0E47-8F08-08ACF0A8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349FB-789C-AC46-B9F0-18A6FE5F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2D3-BE39-B146-BBFD-66643443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1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49C2-C1C3-4949-BA72-875A62F6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009C1-7A12-394F-AE16-5CE1C025A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E65E7-6EB7-564A-94D5-8C255FD4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8754B-A357-0846-8445-8A821368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ACC09-7C28-E44B-97BA-A0A08269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1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6EE6-1D97-6C4B-952C-A3B06205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2330-18CD-864F-818F-00905B6A7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143C1-73C9-3B41-A3C5-61407F02A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D3852-C6B3-3D4C-BAEE-B6CA95B5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B3CCB-DD32-9B45-8C56-F23E7A6F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BA077-F30B-DD47-8288-F5177E8D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4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660E-A3B9-6F4E-8E59-8D12FC6A7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D3335-D81C-5D4B-B284-6D1342832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B8855-5346-7A4B-8716-1E1E9754F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F3C7E-B8DC-EE49-8D2C-03D5E98DC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5B297-BFCE-F84F-A32D-66B18BF60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AB089-81C5-9E49-9A1E-1E922CE7F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52904-743E-1645-A6A7-7C2ED502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E8A91-440E-1041-BF5D-DEFCC72F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8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32DD-8D9F-EC46-8E40-60463F821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0318-C875-0043-8972-6393728E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69367-9BD6-E241-A259-9F3F6AA6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43BB9-3FEF-7B4A-BB80-47D9A00F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8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F5DA2-9F9F-EA41-B405-DA079484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55685-EE9D-7944-8572-E87F9906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36D8-73BF-DF4C-A1E5-8E74915B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3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3FAA6-F635-0544-831E-FD564597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0B4F3-59DE-4E45-8E36-2956DA96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9BF6-B6EE-DC44-B40C-83BA79047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0C84C-AE04-D54B-9227-DE6B8F9C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8A83F-0EFA-0645-9355-77343739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DA7C6-E886-E440-ABC1-FC129DC0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5EFF9-B042-C943-8EA0-26B0300B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AB62B-9938-F243-A6BB-1B5288F8C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2EDCF-9194-AB4B-83EF-8F2AB5355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D1FBC-93E0-AB46-9A4B-E12DB5DE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80098-3795-B54D-B220-1BC977DE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92F66-0837-CC42-812B-13CE3B76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3BFFB-D8A5-774F-8F01-EFCD9E6E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90637-9045-9B46-88C6-D777B74FF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663E3-13AD-AC45-9F87-6706FDA0B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5E64-A8E2-D841-9911-A3C35BE49CC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8477-E437-A84D-AE98-12D905C50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48EE-18A4-FC4E-BA77-AC12BF43C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E3B6-6DF5-2648-ADCE-EDFDF66A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F19792-E5F3-495A-8AB8-0FBDDD6EDD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71261" y="457201"/>
          <a:ext cx="8649478" cy="619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389">
                  <a:extLst>
                    <a:ext uri="{9D8B030D-6E8A-4147-A177-3AD203B41FA5}">
                      <a16:colId xmlns:a16="http://schemas.microsoft.com/office/drawing/2014/main" val="2885378958"/>
                    </a:ext>
                  </a:extLst>
                </a:gridCol>
                <a:gridCol w="1202988">
                  <a:extLst>
                    <a:ext uri="{9D8B030D-6E8A-4147-A177-3AD203B41FA5}">
                      <a16:colId xmlns:a16="http://schemas.microsoft.com/office/drawing/2014/main" val="1229770995"/>
                    </a:ext>
                  </a:extLst>
                </a:gridCol>
                <a:gridCol w="409016">
                  <a:extLst>
                    <a:ext uri="{9D8B030D-6E8A-4147-A177-3AD203B41FA5}">
                      <a16:colId xmlns:a16="http://schemas.microsoft.com/office/drawing/2014/main" val="1803079440"/>
                    </a:ext>
                  </a:extLst>
                </a:gridCol>
                <a:gridCol w="3236036">
                  <a:extLst>
                    <a:ext uri="{9D8B030D-6E8A-4147-A177-3AD203B41FA5}">
                      <a16:colId xmlns:a16="http://schemas.microsoft.com/office/drawing/2014/main" val="3784013509"/>
                    </a:ext>
                  </a:extLst>
                </a:gridCol>
                <a:gridCol w="577434">
                  <a:extLst>
                    <a:ext uri="{9D8B030D-6E8A-4147-A177-3AD203B41FA5}">
                      <a16:colId xmlns:a16="http://schemas.microsoft.com/office/drawing/2014/main" val="1293948652"/>
                    </a:ext>
                  </a:extLst>
                </a:gridCol>
                <a:gridCol w="806001">
                  <a:extLst>
                    <a:ext uri="{9D8B030D-6E8A-4147-A177-3AD203B41FA5}">
                      <a16:colId xmlns:a16="http://schemas.microsoft.com/office/drawing/2014/main" val="3529847779"/>
                    </a:ext>
                  </a:extLst>
                </a:gridCol>
                <a:gridCol w="673672">
                  <a:extLst>
                    <a:ext uri="{9D8B030D-6E8A-4147-A177-3AD203B41FA5}">
                      <a16:colId xmlns:a16="http://schemas.microsoft.com/office/drawing/2014/main" val="2416558216"/>
                    </a:ext>
                  </a:extLst>
                </a:gridCol>
                <a:gridCol w="781942">
                  <a:extLst>
                    <a:ext uri="{9D8B030D-6E8A-4147-A177-3AD203B41FA5}">
                      <a16:colId xmlns:a16="http://schemas.microsoft.com/office/drawing/2014/main" val="4034277535"/>
                    </a:ext>
                  </a:extLst>
                </a:gridCol>
              </a:tblGrid>
              <a:tr h="119186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AoD</a:t>
                      </a:r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Author(s)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Second. 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AoD</a:t>
                      </a:r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Type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Tone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Argumentation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6775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94458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Nature-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Nurture</a:t>
                      </a:r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Moore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Potential of Epigenetics to Transform Conceptions of Phenotype Development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Multidisciplinary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5847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Jablonka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Cultural Epigenetics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4560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Boundary-Work to Boundary Object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66492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Gadjev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Lamarck's Legacy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4824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Lappé and Landecker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Genome Got a Life Span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3289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Heredity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2.0*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7119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Niewöhner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Localizing Biology Through Colaboration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8727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Panofsky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Conceptual Revolution Limited by Disciplinary Division*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7891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Thayer and Non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Anthropology Meets Epigenetics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5213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Bateson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Evolution, Epigenetics and Cooperation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7288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Lerner and Overton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Epigenetics, Evolution, and Embodiment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8121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Biology Became Social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82790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Landecker and Panofsky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Social Structure to Gene Regulation, and Back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773495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Epigenome and Nature/Nurture Reunification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66420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Guthman and Mansfiled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Implications of Environmental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6989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Canning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Emerging Challenge to Genetic Determinism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833815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Burbano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Genetic Determinism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7892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6599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Biologization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Lerner and Overton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 Epigenetics Invalidates All Models Involving Genetic Reduction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Multidisciplinary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9817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Lickliter and Witherington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Towards a Truly Developmental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Multidisciplinary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36630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Blackman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Challenges of New Biopsychosocialities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27051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Science of Social Science?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2002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Klepfer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 Does Sexual Orientation Come From?*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Feminist Studies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100909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Landecker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Social as Signal in the Body of Chromatin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579792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Comprehending the Body in the Era of the Epigenome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6358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Osborne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Getting Under Performance's Skin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Literary Studies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50527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Svalastog and Damjanovicova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Epigenetics, Society, and Bio-objects*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055492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Warin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Reproduction of Habitus through Intracellular and Social Environments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1319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Rethinking the Materiality of Feminist Political Action through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Feminist Studies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2047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 without Biologism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32845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Boniolo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An Account of Identity Necessary for Bioethics?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183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Lure of the Epigenome*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166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Boniolo and Testa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Identity of Living Beings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5724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Niewöhner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Embedded Bodies and the Molecularisation of Biography and Milieu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33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Papadopoulos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Imaginary of Plasticity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83318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Landecker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as Exposure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53935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Kuzawa and Sweet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the Embodiement of Race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9711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997968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Public 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McBride and Koehly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Imagining Roles for Epigenetics in Health Promotion Research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309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Combs-Orme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Revisioned*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Work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82115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Boas Reis and Oliveira Naves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Environmental 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6413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 and Kobor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Potential of Social Epigenetics for Child Health Policy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372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Dupras et al.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the Environment in Bioethics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85863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Kabasenche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Skinner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DDT, Epigenetic Harm, and Transgenerational Environmental Justice*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742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Combs-Orme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the Social Work Imperative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Work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80167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Niculescu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Should Obesity-Prevention Policies be Reconsidered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23113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Drake and Liu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Intergenerational Transmission of Programmed Effects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81612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Rothstein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Ghost in our Genes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72804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Bossdorf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for Ecologists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86826"/>
                  </a:ext>
                </a:extLst>
              </a:tr>
              <a:tr h="11918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Sagl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Understanding of Epigenetics*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4, 5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29" marR="4829" marT="482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872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F455D64-D4C5-48C9-AFCC-B5FD21392B74}"/>
              </a:ext>
            </a:extLst>
          </p:cNvPr>
          <p:cNvSpPr/>
          <p:nvPr/>
        </p:nvSpPr>
        <p:spPr>
          <a:xfrm>
            <a:off x="1701285" y="91161"/>
            <a:ext cx="9050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</a:t>
            </a:r>
            <a:r>
              <a:rPr lang="fr-F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fr-F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publications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5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26206AF-AD9E-4639-9A30-D3CF4816B43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43270" y="233285"/>
          <a:ext cx="8705461" cy="6428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620">
                  <a:extLst>
                    <a:ext uri="{9D8B030D-6E8A-4147-A177-3AD203B41FA5}">
                      <a16:colId xmlns:a16="http://schemas.microsoft.com/office/drawing/2014/main" val="3131830069"/>
                    </a:ext>
                  </a:extLst>
                </a:gridCol>
                <a:gridCol w="1210773">
                  <a:extLst>
                    <a:ext uri="{9D8B030D-6E8A-4147-A177-3AD203B41FA5}">
                      <a16:colId xmlns:a16="http://schemas.microsoft.com/office/drawing/2014/main" val="195847477"/>
                    </a:ext>
                  </a:extLst>
                </a:gridCol>
                <a:gridCol w="411663">
                  <a:extLst>
                    <a:ext uri="{9D8B030D-6E8A-4147-A177-3AD203B41FA5}">
                      <a16:colId xmlns:a16="http://schemas.microsoft.com/office/drawing/2014/main" val="2283120717"/>
                    </a:ext>
                  </a:extLst>
                </a:gridCol>
                <a:gridCol w="3256980">
                  <a:extLst>
                    <a:ext uri="{9D8B030D-6E8A-4147-A177-3AD203B41FA5}">
                      <a16:colId xmlns:a16="http://schemas.microsoft.com/office/drawing/2014/main" val="2182530497"/>
                    </a:ext>
                  </a:extLst>
                </a:gridCol>
                <a:gridCol w="581172">
                  <a:extLst>
                    <a:ext uri="{9D8B030D-6E8A-4147-A177-3AD203B41FA5}">
                      <a16:colId xmlns:a16="http://schemas.microsoft.com/office/drawing/2014/main" val="3469943464"/>
                    </a:ext>
                  </a:extLst>
                </a:gridCol>
                <a:gridCol w="811218">
                  <a:extLst>
                    <a:ext uri="{9D8B030D-6E8A-4147-A177-3AD203B41FA5}">
                      <a16:colId xmlns:a16="http://schemas.microsoft.com/office/drawing/2014/main" val="3942924072"/>
                    </a:ext>
                  </a:extLst>
                </a:gridCol>
                <a:gridCol w="678033">
                  <a:extLst>
                    <a:ext uri="{9D8B030D-6E8A-4147-A177-3AD203B41FA5}">
                      <a16:colId xmlns:a16="http://schemas.microsoft.com/office/drawing/2014/main" val="1971884444"/>
                    </a:ext>
                  </a:extLst>
                </a:gridCol>
                <a:gridCol w="787002">
                  <a:extLst>
                    <a:ext uri="{9D8B030D-6E8A-4147-A177-3AD203B41FA5}">
                      <a16:colId xmlns:a16="http://schemas.microsoft.com/office/drawing/2014/main" val="3664208745"/>
                    </a:ext>
                  </a:extLst>
                </a:gridCol>
              </a:tblGrid>
              <a:tr h="119051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Reproduction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Mansfield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Plasticity, Temporality and New Thresholds of Fetal Life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530541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Hens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Ethics of Postponed Fatherhood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Feminist Studies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4634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Epigenetic Effects of Assisted Reproductive Technologies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288280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Shields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Signals of How Social Disadvantage 'Gets Under the Skin'*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208002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Kenney and Müller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Rats and Women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62780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Nicholson and Nicholson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Used to Have Two Parents Now I Have Three?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0637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 and Wastell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Prematurely Born(e)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Work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406266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Wallack and Thornburg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 Origins, Epigenetics and Equity*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730262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Geronimus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Letting the Epigenome Out of the Bottle…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00755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8064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Political Theory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Butkus and Kolmes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Integral Ecology, Epigenetics and the Common Good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72705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M'hamdi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Nudge me, Help my Baby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5876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M’hamdi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 in the Age of DOHaD and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82143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Rothstein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Transgenerational Epigenetics and Environmental Justice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86255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Vears and d'Abramo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Health, Wealth and Behavioural Change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667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Chiapperino and Testa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Epigenomic Self in Personalized Medicine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442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Dupras and Ravitsky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Ambiguous Nature of Epigenetic Responsibility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43578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Evers and Changeux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Proactive Epigenesis and Ethical Innovation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93009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 Savio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Future Generations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10748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We Be Epigenetically Proactive?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723173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for the Social Sciences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17736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Chadwick and O'Connor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Personalized 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247671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Loi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Epigenetics and Equality of Opportunity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09188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Stapleton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 in 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03769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Hedlund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Responsibility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4665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Schrader-Frechette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Taking Action on Developmental Toxicity*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592833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Rothstein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Implications of Epigenetics Research*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87177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32805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Legal Proceedings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Vandenburgh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Implications of Epigenetics for Environmental Law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66631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Laubach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Toxic Torts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42937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Gunther and Felthous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the Law*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28981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Tamatea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‘Biologizing’ Psychopathy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95468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Rothstein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Exceptionalism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50027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Banning Bisphenol A in the United States and Canada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804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Preserving Human Potential as Freedom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36731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Transgenerational Tort Liability for Epigenetic Diseases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955040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32237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Discrimination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Saulnier and Dupras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in the Postgenomic Era*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766000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in an Epigenetic Time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02470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Graham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Russia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3913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Mansfield and Guthman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Life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10866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Katz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Biological Inferiority of the Undeserving Poor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Work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74878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Sullivan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Inheriting Racist Disparities in Health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508886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Guthman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Doing Justice to Bodies?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95462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Mansfield and Guthman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the New Epigenetic Biopolitics of Environmental Health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805160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798485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Privacy Protection</a:t>
                      </a:r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Joly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Data Sharing and Privacy Protection Mutually Exclusive?*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761244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Privacy in Epigenetics*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500262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Dyke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Epigenome Data Release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965376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Erwin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Issues in Epigenetic Testing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05010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Joly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of Re-identification of Epigenetic Methylation Data*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607272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Thomas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Child Psychiatry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175998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Developments in Genetic and Epigenetic Data Protection…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931659"/>
                  </a:ext>
                </a:extLst>
              </a:tr>
              <a:tr h="119051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Philibert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Methylation Array Data Can Simultaneously Identify Individuals and …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(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80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1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D64B1A-2023-4031-8442-4FD3855027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38603" y="223935"/>
          <a:ext cx="8664930" cy="270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10">
                  <a:extLst>
                    <a:ext uri="{9D8B030D-6E8A-4147-A177-3AD203B41FA5}">
                      <a16:colId xmlns:a16="http://schemas.microsoft.com/office/drawing/2014/main" val="1705358616"/>
                    </a:ext>
                  </a:extLst>
                </a:gridCol>
                <a:gridCol w="1205136">
                  <a:extLst>
                    <a:ext uri="{9D8B030D-6E8A-4147-A177-3AD203B41FA5}">
                      <a16:colId xmlns:a16="http://schemas.microsoft.com/office/drawing/2014/main" val="740971946"/>
                    </a:ext>
                  </a:extLst>
                </a:gridCol>
                <a:gridCol w="409746">
                  <a:extLst>
                    <a:ext uri="{9D8B030D-6E8A-4147-A177-3AD203B41FA5}">
                      <a16:colId xmlns:a16="http://schemas.microsoft.com/office/drawing/2014/main" val="3178515285"/>
                    </a:ext>
                  </a:extLst>
                </a:gridCol>
                <a:gridCol w="3241817">
                  <a:extLst>
                    <a:ext uri="{9D8B030D-6E8A-4147-A177-3AD203B41FA5}">
                      <a16:colId xmlns:a16="http://schemas.microsoft.com/office/drawing/2014/main" val="2269655577"/>
                    </a:ext>
                  </a:extLst>
                </a:gridCol>
                <a:gridCol w="578465">
                  <a:extLst>
                    <a:ext uri="{9D8B030D-6E8A-4147-A177-3AD203B41FA5}">
                      <a16:colId xmlns:a16="http://schemas.microsoft.com/office/drawing/2014/main" val="1742074796"/>
                    </a:ext>
                  </a:extLst>
                </a:gridCol>
                <a:gridCol w="807441">
                  <a:extLst>
                    <a:ext uri="{9D8B030D-6E8A-4147-A177-3AD203B41FA5}">
                      <a16:colId xmlns:a16="http://schemas.microsoft.com/office/drawing/2014/main" val="2113628474"/>
                    </a:ext>
                  </a:extLst>
                </a:gridCol>
                <a:gridCol w="674876">
                  <a:extLst>
                    <a:ext uri="{9D8B030D-6E8A-4147-A177-3AD203B41FA5}">
                      <a16:colId xmlns:a16="http://schemas.microsoft.com/office/drawing/2014/main" val="1230208338"/>
                    </a:ext>
                  </a:extLst>
                </a:gridCol>
                <a:gridCol w="783339">
                  <a:extLst>
                    <a:ext uri="{9D8B030D-6E8A-4147-A177-3AD203B41FA5}">
                      <a16:colId xmlns:a16="http://schemas.microsoft.com/office/drawing/2014/main" val="597042679"/>
                    </a:ext>
                  </a:extLst>
                </a:gridCol>
              </a:tblGrid>
              <a:tr h="171074"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Know. Translation</a:t>
                      </a:r>
                      <a:endParaRPr lang="fr-CA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Pentecost and Cousins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and Microbial Imaginaries in Post-Apartheid Cape Town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153679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Müller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Biosocial Genome?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205091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Gadjev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Epigenetics, Representation and Society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543996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Huang and King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Changes Nothing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873690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Dupras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Biopolitical Barriers to a Potterian Bioethics*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23456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Deichmann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Origins and Evolution of a Fashionable Topic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576268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Dupras and Ravitsky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in the Neoliberal 'Regime of Truth'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Bioethics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346154"/>
                  </a:ext>
                </a:extLst>
              </a:tr>
              <a:tr h="259866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Lappé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Epigenetics, Media Coverage, and Parent Responsibilities in the Post-Genomic Era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Dialectical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325050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Joly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Darker Than You Think?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264844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Pickersgill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Epistemic Modesty, Ostentatiousness and the Uncertainties of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671704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Robison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Political Implications of Epigenetics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38770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Middleton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Epigenetics and Poetry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Literary Studies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76887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Stelmach and Nerlich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Metaphors in Search of a Target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 (Emp) 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50443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Waggoner and Uller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Epigenetic Determinism in Science and Society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802794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Juengst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Serving Epigenetics Before its Time*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4, 7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Genomics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455142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Meloni and Testa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Scrutinizing the Epigenetic Revolution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65738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Pickersgill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Neuroscience, Epigenetics and the Intergenerational Transmission of Social Life*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918348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Pickersgill et al.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Mapping the New Molecular Landscape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458320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algn="l" fontAlgn="b"/>
                      <a:endParaRPr lang="fr-CA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Tolwinski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Genetics or an Epiphenomenon?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STS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Precautionary</a:t>
                      </a:r>
                      <a:endParaRPr lang="fr-CA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CA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r>
                        <a:rPr lang="fr-CA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fr-CA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" marR="6581" marT="6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65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27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1716</Words>
  <Application>Microsoft Macintosh PowerPoint</Application>
  <PresentationFormat>Widescreen</PresentationFormat>
  <Paragraphs>837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Sismondo</dc:creator>
  <cp:lastModifiedBy>Sergio Sismondo</cp:lastModifiedBy>
  <cp:revision>1</cp:revision>
  <dcterms:created xsi:type="dcterms:W3CDTF">2019-07-07T16:12:45Z</dcterms:created>
  <dcterms:modified xsi:type="dcterms:W3CDTF">2019-07-07T16:14:56Z</dcterms:modified>
</cp:coreProperties>
</file>